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25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ur-lex.europa.eu/JOHtml.do?uri=OJ:L:2011:040:SOM:EN: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hyperlink" Target="http://www.firstchurchoftheinternet.org/studies/eatingpork.htm"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saydamhmmd@yahoo.com" TargetMode="External"/><Relationship Id="rId2" Type="http://schemas.openxmlformats.org/officeDocument/2006/relationships/hyperlink" Target="http://eur-lex.europa.eu/JOHtml.do?uri=OJ:L:2011:040:SOM:EN: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عنصر نائب للمحتوى 3" descr="3.bmp"/>
          <p:cNvPicPr>
            <a:picLocks noGrp="1" noChangeAspect="1"/>
          </p:cNvPicPr>
          <p:nvPr>
            <p:ph idx="1"/>
          </p:nvPr>
        </p:nvPicPr>
        <p:blipFill>
          <a:blip r:embed="rId2"/>
          <a:srcRect/>
          <a:stretch>
            <a:fillRect/>
          </a:stretch>
        </p:blipFill>
        <p:spPr>
          <a:xfrm>
            <a:off x="7099300" y="5267325"/>
            <a:ext cx="1816100" cy="1438275"/>
          </a:xfrm>
        </p:spPr>
      </p:pic>
      <p:sp>
        <p:nvSpPr>
          <p:cNvPr id="12291" name="Rectangle 2"/>
          <p:cNvSpPr>
            <a:spLocks noChangeArrowheads="1"/>
          </p:cNvSpPr>
          <p:nvPr/>
        </p:nvSpPr>
        <p:spPr bwMode="auto">
          <a:xfrm>
            <a:off x="228600" y="228600"/>
            <a:ext cx="8534400" cy="646113"/>
          </a:xfrm>
          <a:prstGeom prst="rect">
            <a:avLst/>
          </a:prstGeom>
          <a:solidFill>
            <a:srgbClr val="00B050"/>
          </a:solidFill>
          <a:ln w="9525">
            <a:noFill/>
            <a:miter lim="800000"/>
            <a:headEnd/>
            <a:tailEnd/>
          </a:ln>
        </p:spPr>
        <p:txBody>
          <a:bodyPr>
            <a:spAutoFit/>
          </a:bodyPr>
          <a:lstStyle/>
          <a:p>
            <a:pPr algn="just">
              <a:lnSpc>
                <a:spcPct val="150000"/>
              </a:lnSpc>
            </a:pPr>
            <a:r>
              <a:rPr lang="en-US" sz="2400">
                <a:solidFill>
                  <a:schemeClr val="bg1"/>
                </a:solidFill>
                <a:latin typeface="Times New Roman" pitchFamily="18" charset="0"/>
                <a:cs typeface="Times New Roman" pitchFamily="18" charset="0"/>
              </a:rPr>
              <a:t>Examples of pre-slaughtering methods (or stunning methods)</a:t>
            </a:r>
            <a:endParaRPr lang="en-US" sz="2400">
              <a:solidFill>
                <a:schemeClr val="bg1"/>
              </a:solidFill>
            </a:endParaRPr>
          </a:p>
        </p:txBody>
      </p:sp>
      <p:grpSp>
        <p:nvGrpSpPr>
          <p:cNvPr id="2" name="Group 1"/>
          <p:cNvGrpSpPr>
            <a:grpSpLocks/>
          </p:cNvGrpSpPr>
          <p:nvPr/>
        </p:nvGrpSpPr>
        <p:grpSpPr bwMode="auto">
          <a:xfrm>
            <a:off x="533400" y="1114425"/>
            <a:ext cx="8382000" cy="2009775"/>
            <a:chOff x="533400" y="1114391"/>
            <a:chExt cx="8382000" cy="2009809"/>
          </a:xfrm>
        </p:grpSpPr>
        <p:pic>
          <p:nvPicPr>
            <p:cNvPr id="8" name="Billede 2" descr="C:\Users\sul\Desktop\img081.jpg"/>
            <p:cNvPicPr>
              <a:picLocks noChangeAspect="1" noChangeArrowheads="1"/>
            </p:cNvPicPr>
            <p:nvPr/>
          </p:nvPicPr>
          <p:blipFill>
            <a:blip r:embed="rId3" cstate="print"/>
            <a:srcRect/>
            <a:stretch>
              <a:fillRect/>
            </a:stretch>
          </p:blipFill>
          <p:spPr bwMode="auto">
            <a:xfrm>
              <a:off x="7200900" y="1114391"/>
              <a:ext cx="1714500" cy="2009809"/>
            </a:xfrm>
            <a:prstGeom prst="rect">
              <a:avLst/>
            </a:prstGeom>
            <a:noFill/>
            <a:ln w="9525">
              <a:noFill/>
              <a:miter lim="800000"/>
              <a:headEnd/>
              <a:tailEnd/>
            </a:ln>
            <a:scene3d>
              <a:camera prst="orthographicFront"/>
              <a:lightRig rig="threePt" dir="t"/>
            </a:scene3d>
            <a:sp3d>
              <a:bevelT/>
            </a:sp3d>
          </p:spPr>
        </p:pic>
        <p:sp>
          <p:nvSpPr>
            <p:cNvPr id="12307" name="Rectangle 11"/>
            <p:cNvSpPr>
              <a:spLocks noChangeArrowheads="1"/>
            </p:cNvSpPr>
            <p:nvPr/>
          </p:nvSpPr>
          <p:spPr bwMode="auto">
            <a:xfrm>
              <a:off x="533400" y="1219200"/>
              <a:ext cx="8001000" cy="661207"/>
            </a:xfrm>
            <a:prstGeom prst="rect">
              <a:avLst/>
            </a:prstGeom>
            <a:noFill/>
            <a:ln w="9525">
              <a:noFill/>
              <a:miter lim="800000"/>
              <a:headEnd/>
              <a:tailEnd/>
            </a:ln>
          </p:spPr>
          <p:txBody>
            <a:bodyPr>
              <a:spAutoFit/>
            </a:bodyPr>
            <a:lstStyle/>
            <a:p>
              <a:pPr marL="457200" indent="-457200" algn="just">
                <a:lnSpc>
                  <a:spcPct val="150000"/>
                </a:lnSpc>
                <a:spcAft>
                  <a:spcPts val="600"/>
                </a:spcAft>
                <a:buFont typeface="Arial" charset="0"/>
                <a:buChar char="•"/>
              </a:pPr>
              <a:r>
                <a:rPr lang="en-US" sz="2800" b="0">
                  <a:latin typeface="Times New Roman" pitchFamily="18" charset="0"/>
                  <a:cs typeface="Times New Roman" pitchFamily="18" charset="0"/>
                </a:rPr>
                <a:t>Captive-bolt shot into the brain</a:t>
              </a:r>
            </a:p>
          </p:txBody>
        </p:sp>
      </p:grpSp>
      <p:grpSp>
        <p:nvGrpSpPr>
          <p:cNvPr id="3" name="Group 2"/>
          <p:cNvGrpSpPr>
            <a:grpSpLocks/>
          </p:cNvGrpSpPr>
          <p:nvPr/>
        </p:nvGrpSpPr>
        <p:grpSpPr bwMode="auto">
          <a:xfrm>
            <a:off x="533400" y="2008188"/>
            <a:ext cx="8362950" cy="3173412"/>
            <a:chOff x="533400" y="2007781"/>
            <a:chExt cx="8362950" cy="3173819"/>
          </a:xfrm>
        </p:grpSpPr>
        <p:pic>
          <p:nvPicPr>
            <p:cNvPr id="9" name="Billede 3" descr="C:\Users\sul\Desktop\img082.jpg"/>
            <p:cNvPicPr>
              <a:picLocks noChangeAspect="1" noChangeArrowheads="1"/>
            </p:cNvPicPr>
            <p:nvPr/>
          </p:nvPicPr>
          <p:blipFill>
            <a:blip r:embed="rId4" cstate="print"/>
            <a:srcRect/>
            <a:stretch>
              <a:fillRect/>
            </a:stretch>
          </p:blipFill>
          <p:spPr bwMode="auto">
            <a:xfrm>
              <a:off x="7162800" y="3306170"/>
              <a:ext cx="1733550" cy="1875430"/>
            </a:xfrm>
            <a:prstGeom prst="rect">
              <a:avLst/>
            </a:prstGeom>
            <a:noFill/>
            <a:ln w="9525">
              <a:noFill/>
              <a:miter lim="800000"/>
              <a:headEnd/>
              <a:tailEnd/>
            </a:ln>
            <a:scene3d>
              <a:camera prst="orthographicFront"/>
              <a:lightRig rig="threePt" dir="t"/>
            </a:scene3d>
            <a:sp3d>
              <a:bevelT/>
            </a:sp3d>
          </p:spPr>
        </p:pic>
        <p:sp>
          <p:nvSpPr>
            <p:cNvPr id="12305" name="Rectangle 9"/>
            <p:cNvSpPr>
              <a:spLocks noChangeArrowheads="1"/>
            </p:cNvSpPr>
            <p:nvPr/>
          </p:nvSpPr>
          <p:spPr bwMode="auto">
            <a:xfrm>
              <a:off x="533400" y="2007781"/>
              <a:ext cx="8001000" cy="661207"/>
            </a:xfrm>
            <a:prstGeom prst="rect">
              <a:avLst/>
            </a:prstGeom>
            <a:noFill/>
            <a:ln w="9525">
              <a:noFill/>
              <a:miter lim="800000"/>
              <a:headEnd/>
              <a:tailEnd/>
            </a:ln>
          </p:spPr>
          <p:txBody>
            <a:bodyPr>
              <a:spAutoFit/>
            </a:bodyPr>
            <a:lstStyle/>
            <a:p>
              <a:pPr marL="457200" indent="-457200" algn="just">
                <a:lnSpc>
                  <a:spcPct val="150000"/>
                </a:lnSpc>
                <a:spcAft>
                  <a:spcPts val="600"/>
                </a:spcAft>
                <a:buFont typeface="Arial" charset="0"/>
                <a:buChar char="•"/>
              </a:pPr>
              <a:r>
                <a:rPr lang="en-US" sz="2800" b="0">
                  <a:latin typeface="Times New Roman" pitchFamily="18" charset="0"/>
                  <a:cs typeface="Times New Roman" pitchFamily="18" charset="0"/>
                </a:rPr>
                <a:t>Mushroom gun shot into the head* </a:t>
              </a:r>
            </a:p>
          </p:txBody>
        </p:sp>
      </p:grpSp>
      <p:grpSp>
        <p:nvGrpSpPr>
          <p:cNvPr id="4" name="Group 6"/>
          <p:cNvGrpSpPr>
            <a:grpSpLocks/>
          </p:cNvGrpSpPr>
          <p:nvPr/>
        </p:nvGrpSpPr>
        <p:grpSpPr bwMode="auto">
          <a:xfrm>
            <a:off x="457200" y="2654300"/>
            <a:ext cx="8001000" cy="2649538"/>
            <a:chOff x="457200" y="2654856"/>
            <a:chExt cx="8001000" cy="2649574"/>
          </a:xfrm>
        </p:grpSpPr>
        <p:sp>
          <p:nvSpPr>
            <p:cNvPr id="12302" name="Rectangle 12"/>
            <p:cNvSpPr>
              <a:spLocks noChangeArrowheads="1"/>
            </p:cNvSpPr>
            <p:nvPr/>
          </p:nvSpPr>
          <p:spPr bwMode="auto">
            <a:xfrm>
              <a:off x="457200" y="2654856"/>
              <a:ext cx="8001000" cy="661207"/>
            </a:xfrm>
            <a:prstGeom prst="rect">
              <a:avLst/>
            </a:prstGeom>
            <a:noFill/>
            <a:ln w="9525">
              <a:noFill/>
              <a:miter lim="800000"/>
              <a:headEnd/>
              <a:tailEnd/>
            </a:ln>
          </p:spPr>
          <p:txBody>
            <a:bodyPr>
              <a:spAutoFit/>
            </a:bodyPr>
            <a:lstStyle/>
            <a:p>
              <a:pPr marL="457200" indent="-396875">
                <a:lnSpc>
                  <a:spcPct val="150000"/>
                </a:lnSpc>
                <a:spcAft>
                  <a:spcPts val="600"/>
                </a:spcAft>
                <a:buFont typeface="Wingdings 2" pitchFamily="18" charset="2"/>
                <a:buChar char=""/>
              </a:pPr>
              <a:r>
                <a:rPr lang="en-US" sz="2800" b="0">
                  <a:latin typeface="Times New Roman" pitchFamily="18" charset="0"/>
                  <a:cs typeface="Times New Roman" pitchFamily="18" charset="0"/>
                </a:rPr>
                <a:t>Electric stunning using a water-bath  </a:t>
              </a:r>
            </a:p>
          </p:txBody>
        </p:sp>
        <p:cxnSp>
          <p:nvCxnSpPr>
            <p:cNvPr id="12303" name="Straight Arrow Connector 4"/>
            <p:cNvCxnSpPr>
              <a:cxnSpLocks noChangeShapeType="1"/>
            </p:cNvCxnSpPr>
            <p:nvPr/>
          </p:nvCxnSpPr>
          <p:spPr bwMode="auto">
            <a:xfrm>
              <a:off x="6096000" y="3200400"/>
              <a:ext cx="1038225" cy="2104030"/>
            </a:xfrm>
            <a:prstGeom prst="straightConnector1">
              <a:avLst/>
            </a:prstGeom>
            <a:noFill/>
            <a:ln w="9525" algn="ctr">
              <a:solidFill>
                <a:srgbClr val="FF0000"/>
              </a:solidFill>
              <a:round/>
              <a:headEnd/>
              <a:tailEnd type="arrow" w="med" len="med"/>
            </a:ln>
          </p:spPr>
        </p:cxnSp>
      </p:grpSp>
      <p:grpSp>
        <p:nvGrpSpPr>
          <p:cNvPr id="5" name="Group 10"/>
          <p:cNvGrpSpPr>
            <a:grpSpLocks/>
          </p:cNvGrpSpPr>
          <p:nvPr/>
        </p:nvGrpSpPr>
        <p:grpSpPr bwMode="auto">
          <a:xfrm>
            <a:off x="457200" y="3303588"/>
            <a:ext cx="8001000" cy="3287712"/>
            <a:chOff x="457200" y="3303188"/>
            <a:chExt cx="8001000" cy="3288112"/>
          </a:xfrm>
        </p:grpSpPr>
        <p:pic>
          <p:nvPicPr>
            <p:cNvPr id="12300" name="Picture 8"/>
            <p:cNvPicPr>
              <a:picLocks noChangeAspect="1" noChangeArrowheads="1"/>
            </p:cNvPicPr>
            <p:nvPr/>
          </p:nvPicPr>
          <p:blipFill>
            <a:blip r:embed="rId5"/>
            <a:srcRect/>
            <a:stretch>
              <a:fillRect/>
            </a:stretch>
          </p:blipFill>
          <p:spPr bwMode="auto">
            <a:xfrm>
              <a:off x="5238750" y="5410200"/>
              <a:ext cx="1771650" cy="1181100"/>
            </a:xfrm>
            <a:prstGeom prst="rect">
              <a:avLst/>
            </a:prstGeom>
            <a:noFill/>
            <a:ln w="9525">
              <a:noFill/>
              <a:miter lim="800000"/>
              <a:headEnd/>
              <a:tailEnd/>
            </a:ln>
          </p:spPr>
        </p:pic>
        <p:sp>
          <p:nvSpPr>
            <p:cNvPr id="12301" name="Rectangle 16"/>
            <p:cNvSpPr>
              <a:spLocks noChangeArrowheads="1"/>
            </p:cNvSpPr>
            <p:nvPr/>
          </p:nvSpPr>
          <p:spPr bwMode="auto">
            <a:xfrm>
              <a:off x="457200" y="3303188"/>
              <a:ext cx="8001000" cy="661207"/>
            </a:xfrm>
            <a:prstGeom prst="rect">
              <a:avLst/>
            </a:prstGeom>
            <a:noFill/>
            <a:ln w="9525">
              <a:noFill/>
              <a:miter lim="800000"/>
              <a:headEnd/>
              <a:tailEnd/>
            </a:ln>
          </p:spPr>
          <p:txBody>
            <a:bodyPr>
              <a:spAutoFit/>
            </a:bodyPr>
            <a:lstStyle/>
            <a:p>
              <a:pPr marL="457200" indent="-396875">
                <a:lnSpc>
                  <a:spcPct val="150000"/>
                </a:lnSpc>
                <a:spcAft>
                  <a:spcPts val="600"/>
                </a:spcAft>
                <a:buFont typeface="Wingdings 2" pitchFamily="18" charset="2"/>
                <a:buChar char=""/>
              </a:pPr>
              <a:r>
                <a:rPr lang="en-US" sz="2800" b="0">
                  <a:latin typeface="Times New Roman" pitchFamily="18" charset="0"/>
                  <a:cs typeface="Times New Roman" pitchFamily="18" charset="0"/>
                </a:rPr>
                <a:t>Electric shock</a:t>
              </a:r>
            </a:p>
          </p:txBody>
        </p:sp>
      </p:grpSp>
      <p:grpSp>
        <p:nvGrpSpPr>
          <p:cNvPr id="6" name="Group 13"/>
          <p:cNvGrpSpPr>
            <a:grpSpLocks/>
          </p:cNvGrpSpPr>
          <p:nvPr/>
        </p:nvGrpSpPr>
        <p:grpSpPr bwMode="auto">
          <a:xfrm>
            <a:off x="457200" y="4102100"/>
            <a:ext cx="8001000" cy="2527300"/>
            <a:chOff x="457200" y="4102663"/>
            <a:chExt cx="8001000" cy="2526737"/>
          </a:xfrm>
        </p:grpSpPr>
        <p:pic>
          <p:nvPicPr>
            <p:cNvPr id="12298" name="Picture 9"/>
            <p:cNvPicPr>
              <a:picLocks noChangeAspect="1" noChangeArrowheads="1"/>
            </p:cNvPicPr>
            <p:nvPr/>
          </p:nvPicPr>
          <p:blipFill>
            <a:blip r:embed="rId6"/>
            <a:srcRect/>
            <a:stretch>
              <a:fillRect/>
            </a:stretch>
          </p:blipFill>
          <p:spPr bwMode="auto">
            <a:xfrm>
              <a:off x="3581400" y="5100638"/>
              <a:ext cx="1528763" cy="1528762"/>
            </a:xfrm>
            <a:prstGeom prst="rect">
              <a:avLst/>
            </a:prstGeom>
            <a:noFill/>
            <a:ln w="9525">
              <a:noFill/>
              <a:miter lim="800000"/>
              <a:headEnd/>
              <a:tailEnd/>
            </a:ln>
          </p:spPr>
        </p:pic>
        <p:sp>
          <p:nvSpPr>
            <p:cNvPr id="12299" name="Rectangle 18"/>
            <p:cNvSpPr>
              <a:spLocks noChangeArrowheads="1"/>
            </p:cNvSpPr>
            <p:nvPr/>
          </p:nvSpPr>
          <p:spPr bwMode="auto">
            <a:xfrm>
              <a:off x="457200" y="4102663"/>
              <a:ext cx="8001000" cy="1307537"/>
            </a:xfrm>
            <a:prstGeom prst="rect">
              <a:avLst/>
            </a:prstGeom>
            <a:noFill/>
            <a:ln w="9525">
              <a:noFill/>
              <a:miter lim="800000"/>
              <a:headEnd/>
              <a:tailEnd/>
            </a:ln>
          </p:spPr>
          <p:txBody>
            <a:bodyPr>
              <a:spAutoFit/>
            </a:bodyPr>
            <a:lstStyle/>
            <a:p>
              <a:pPr marL="457200" indent="-396875">
                <a:lnSpc>
                  <a:spcPct val="150000"/>
                </a:lnSpc>
                <a:spcAft>
                  <a:spcPts val="600"/>
                </a:spcAft>
                <a:buFont typeface="Wingdings 2" pitchFamily="18" charset="2"/>
                <a:buChar char=""/>
              </a:pPr>
              <a:r>
                <a:rPr lang="en-US" sz="2800" b="0">
                  <a:latin typeface="Times New Roman" pitchFamily="18" charset="0"/>
                  <a:cs typeface="Times New Roman" pitchFamily="18" charset="0"/>
                </a:rPr>
                <a:t>Controlled atmosphere Killing (CAK)              using gas mixtures. </a:t>
              </a:r>
            </a:p>
          </p:txBody>
        </p:sp>
      </p:grpSp>
      <p:sp>
        <p:nvSpPr>
          <p:cNvPr id="12297" name="Rectangle 4"/>
          <p:cNvSpPr>
            <a:spLocks noChangeArrowheads="1"/>
          </p:cNvSpPr>
          <p:nvPr/>
        </p:nvSpPr>
        <p:spPr bwMode="auto">
          <a:xfrm>
            <a:off x="76200" y="6096000"/>
            <a:ext cx="2819400" cy="646113"/>
          </a:xfrm>
          <a:prstGeom prst="rect">
            <a:avLst/>
          </a:prstGeom>
          <a:noFill/>
          <a:ln w="9525">
            <a:noFill/>
            <a:miter lim="800000"/>
            <a:headEnd/>
            <a:tailEnd/>
          </a:ln>
        </p:spPr>
        <p:txBody>
          <a:bodyPr>
            <a:spAutoFit/>
          </a:bodyPr>
          <a:lstStyle/>
          <a:p>
            <a:r>
              <a:rPr lang="en-US" b="0">
                <a:latin typeface="Times New Roman" pitchFamily="18" charset="0"/>
                <a:cs typeface="Times New Roman" pitchFamily="18" charset="0"/>
              </a:rPr>
              <a:t>*Percussion stunning ,or air gun stunning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381000" y="457200"/>
            <a:ext cx="8001000" cy="4867275"/>
          </a:xfrm>
          <a:prstGeom prst="rect">
            <a:avLst/>
          </a:prstGeom>
          <a:noFill/>
          <a:ln w="28575">
            <a:solidFill>
              <a:schemeClr val="tx1"/>
            </a:solidFill>
            <a:miter lim="800000"/>
            <a:headEnd/>
            <a:tailEnd/>
          </a:ln>
        </p:spPr>
        <p:txBody>
          <a:bodyPr>
            <a:spAutoFit/>
          </a:bodyPr>
          <a:lstStyle/>
          <a:p>
            <a:pPr algn="just">
              <a:lnSpc>
                <a:spcPct val="200000"/>
              </a:lnSpc>
              <a:spcAft>
                <a:spcPts val="1200"/>
              </a:spcAft>
            </a:pPr>
            <a:r>
              <a:rPr lang="en-US" sz="3200" b="0">
                <a:latin typeface="Times New Roman" pitchFamily="18" charset="0"/>
                <a:cs typeface="Times New Roman" pitchFamily="18" charset="0"/>
              </a:rPr>
              <a:t>All of these methods substantially causes external &amp; internal injuries to the animal/birds while they are alive (i.e. causes pain to the live animal/birds) and </a:t>
            </a:r>
            <a:r>
              <a:rPr lang="en-US" sz="3200" b="0" u="sng">
                <a:solidFill>
                  <a:srgbClr val="FF0000"/>
                </a:solidFill>
                <a:latin typeface="Times New Roman" pitchFamily="18" charset="0"/>
                <a:cs typeface="Times New Roman" pitchFamily="18" charset="0"/>
              </a:rPr>
              <a:t>they may</a:t>
            </a:r>
            <a:r>
              <a:rPr lang="en-US" sz="3200" b="0">
                <a:latin typeface="Times New Roman" pitchFamily="18" charset="0"/>
                <a:cs typeface="Times New Roman" pitchFamily="18" charset="0"/>
              </a:rPr>
              <a:t> (under certain circumstances) lead to their death.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33400" y="381000"/>
            <a:ext cx="8229600" cy="2252663"/>
            <a:chOff x="914760" y="3884613"/>
            <a:chExt cx="8229639" cy="2252663"/>
          </a:xfrm>
        </p:grpSpPr>
        <p:sp>
          <p:nvSpPr>
            <p:cNvPr id="14342" name="Rectangle 3"/>
            <p:cNvSpPr>
              <a:spLocks noChangeArrowheads="1"/>
            </p:cNvSpPr>
            <p:nvPr/>
          </p:nvSpPr>
          <p:spPr bwMode="auto">
            <a:xfrm>
              <a:off x="914760" y="3884613"/>
              <a:ext cx="7239000" cy="1654171"/>
            </a:xfrm>
            <a:prstGeom prst="rect">
              <a:avLst/>
            </a:prstGeom>
            <a:noFill/>
            <a:ln w="9525">
              <a:noFill/>
              <a:miter lim="800000"/>
              <a:headEnd/>
              <a:tailEnd/>
            </a:ln>
          </p:spPr>
          <p:txBody>
            <a:bodyPr>
              <a:spAutoFit/>
            </a:bodyPr>
            <a:lstStyle/>
            <a:p>
              <a:pPr algn="ctr">
                <a:lnSpc>
                  <a:spcPct val="150000"/>
                </a:lnSpc>
              </a:pPr>
              <a:r>
                <a:rPr lang="en-US" sz="3600">
                  <a:solidFill>
                    <a:srgbClr val="006600"/>
                  </a:solidFill>
                  <a:latin typeface="Times New Roman" pitchFamily="18" charset="0"/>
                  <a:cs typeface="Times New Roman" pitchFamily="18" charset="0"/>
                </a:rPr>
                <a:t>Religious</a:t>
              </a:r>
            </a:p>
            <a:p>
              <a:pPr algn="ctr">
                <a:lnSpc>
                  <a:spcPct val="150000"/>
                </a:lnSpc>
              </a:pPr>
              <a:r>
                <a:rPr lang="en-US" sz="3600">
                  <a:solidFill>
                    <a:srgbClr val="006600"/>
                  </a:solidFill>
                  <a:latin typeface="Times New Roman" pitchFamily="18" charset="0"/>
                  <a:cs typeface="Times New Roman" pitchFamily="18" charset="0"/>
                </a:rPr>
                <a:t>slaughtering</a:t>
              </a:r>
              <a:endParaRPr lang="en-US" sz="3600">
                <a:solidFill>
                  <a:srgbClr val="006600"/>
                </a:solidFill>
              </a:endParaRPr>
            </a:p>
          </p:txBody>
        </p:sp>
        <p:pic>
          <p:nvPicPr>
            <p:cNvPr id="14343" name="Picture 5"/>
            <p:cNvPicPr>
              <a:picLocks noChangeAspect="1" noChangeArrowheads="1"/>
            </p:cNvPicPr>
            <p:nvPr/>
          </p:nvPicPr>
          <p:blipFill>
            <a:blip r:embed="rId2"/>
            <a:srcRect/>
            <a:stretch>
              <a:fillRect/>
            </a:stretch>
          </p:blipFill>
          <p:spPr bwMode="auto">
            <a:xfrm>
              <a:off x="7262834" y="4799013"/>
              <a:ext cx="1881565" cy="1338263"/>
            </a:xfrm>
            <a:prstGeom prst="rect">
              <a:avLst/>
            </a:prstGeom>
            <a:noFill/>
            <a:ln w="9525">
              <a:noFill/>
              <a:miter lim="800000"/>
              <a:headEnd/>
              <a:tailEnd/>
            </a:ln>
          </p:spPr>
        </p:pic>
      </p:grpSp>
      <p:grpSp>
        <p:nvGrpSpPr>
          <p:cNvPr id="3" name="Group 8"/>
          <p:cNvGrpSpPr>
            <a:grpSpLocks/>
          </p:cNvGrpSpPr>
          <p:nvPr/>
        </p:nvGrpSpPr>
        <p:grpSpPr bwMode="auto">
          <a:xfrm>
            <a:off x="381000" y="2590800"/>
            <a:ext cx="8458200" cy="3600450"/>
            <a:chOff x="381000" y="3289300"/>
            <a:chExt cx="8458200" cy="3600986"/>
          </a:xfrm>
        </p:grpSpPr>
        <p:sp>
          <p:nvSpPr>
            <p:cNvPr id="14340" name="Rectangle 3"/>
            <p:cNvSpPr>
              <a:spLocks noChangeArrowheads="1"/>
            </p:cNvSpPr>
            <p:nvPr/>
          </p:nvSpPr>
          <p:spPr bwMode="auto">
            <a:xfrm>
              <a:off x="381000" y="3289300"/>
              <a:ext cx="7239000" cy="3600986"/>
            </a:xfrm>
            <a:prstGeom prst="rect">
              <a:avLst/>
            </a:prstGeom>
            <a:noFill/>
            <a:ln w="9525">
              <a:noFill/>
              <a:miter lim="800000"/>
              <a:headEnd/>
              <a:tailEnd/>
            </a:ln>
          </p:spPr>
          <p:txBody>
            <a:bodyPr>
              <a:spAutoFit/>
            </a:bodyPr>
            <a:lstStyle/>
            <a:p>
              <a:pPr algn="ctr">
                <a:lnSpc>
                  <a:spcPct val="150000"/>
                </a:lnSpc>
              </a:pPr>
              <a:r>
                <a:rPr lang="en-US" sz="3600">
                  <a:latin typeface="Times New Roman" pitchFamily="18" charset="0"/>
                  <a:cs typeface="Times New Roman" pitchFamily="18" charset="0"/>
                </a:rPr>
                <a:t> </a:t>
              </a:r>
              <a:r>
                <a:rPr lang="en-US" sz="4400">
                  <a:latin typeface="Times New Roman" pitchFamily="18" charset="0"/>
                  <a:cs typeface="Times New Roman" pitchFamily="18" charset="0"/>
                </a:rPr>
                <a:t>vs.</a:t>
              </a:r>
              <a:r>
                <a:rPr lang="en-US" sz="3600">
                  <a:latin typeface="Times New Roman" pitchFamily="18" charset="0"/>
                  <a:cs typeface="Times New Roman" pitchFamily="18" charset="0"/>
                </a:rPr>
                <a:t> </a:t>
              </a:r>
            </a:p>
            <a:p>
              <a:pPr algn="ctr">
                <a:lnSpc>
                  <a:spcPct val="150000"/>
                </a:lnSpc>
              </a:pPr>
              <a:r>
                <a:rPr lang="en-US" sz="3600">
                  <a:solidFill>
                    <a:srgbClr val="FF0000"/>
                  </a:solidFill>
                  <a:latin typeface="Times New Roman" pitchFamily="18" charset="0"/>
                  <a:cs typeface="Times New Roman" pitchFamily="18" charset="0"/>
                </a:rPr>
                <a:t>Non-religious</a:t>
              </a:r>
            </a:p>
            <a:p>
              <a:pPr algn="ctr">
                <a:lnSpc>
                  <a:spcPct val="150000"/>
                </a:lnSpc>
              </a:pPr>
              <a:r>
                <a:rPr lang="en-US" sz="3600">
                  <a:solidFill>
                    <a:srgbClr val="0033CC"/>
                  </a:solidFill>
                  <a:latin typeface="Times New Roman" pitchFamily="18" charset="0"/>
                  <a:cs typeface="Times New Roman" pitchFamily="18" charset="0"/>
                </a:rPr>
                <a:t>or</a:t>
              </a:r>
            </a:p>
            <a:p>
              <a:pPr algn="ctr">
                <a:lnSpc>
                  <a:spcPct val="150000"/>
                </a:lnSpc>
              </a:pPr>
              <a:r>
                <a:rPr lang="en-US" sz="3600">
                  <a:solidFill>
                    <a:srgbClr val="0033CC"/>
                  </a:solidFill>
                  <a:latin typeface="Times New Roman" pitchFamily="18" charset="0"/>
                  <a:cs typeface="Times New Roman" pitchFamily="18" charset="0"/>
                </a:rPr>
                <a:t>Secular slaughtering methods</a:t>
              </a:r>
            </a:p>
          </p:txBody>
        </p:sp>
        <p:pic>
          <p:nvPicPr>
            <p:cNvPr id="14341" name="Picture 4"/>
            <p:cNvPicPr>
              <a:picLocks noChangeAspect="1" noChangeArrowheads="1"/>
            </p:cNvPicPr>
            <p:nvPr/>
          </p:nvPicPr>
          <p:blipFill>
            <a:blip r:embed="rId3"/>
            <a:srcRect/>
            <a:stretch>
              <a:fillRect/>
            </a:stretch>
          </p:blipFill>
          <p:spPr bwMode="auto">
            <a:xfrm>
              <a:off x="6870700" y="4127500"/>
              <a:ext cx="1968500" cy="1981200"/>
            </a:xfrm>
            <a:prstGeom prst="rect">
              <a:avLst/>
            </a:prstGeom>
            <a:noFill/>
            <a:ln w="9525">
              <a:noFill/>
              <a:miter lim="800000"/>
              <a:headEnd/>
              <a:tailEnd/>
            </a:ln>
          </p:spPr>
        </p:pic>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76200" y="63500"/>
            <a:ext cx="8763000" cy="1308100"/>
          </a:xfrm>
          <a:prstGeom prst="rect">
            <a:avLst/>
          </a:prstGeom>
          <a:noFill/>
          <a:ln w="9525">
            <a:no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In order </a:t>
            </a:r>
            <a:r>
              <a:rPr lang="en-US" sz="2800" b="0">
                <a:solidFill>
                  <a:srgbClr val="0033CC"/>
                </a:solidFill>
                <a:latin typeface="Times New Roman" pitchFamily="18" charset="0"/>
                <a:cs typeface="Times New Roman" pitchFamily="18" charset="0"/>
              </a:rPr>
              <a:t>for an animal</a:t>
            </a:r>
            <a:r>
              <a:rPr lang="en-US" sz="2800" b="0">
                <a:latin typeface="Times New Roman" pitchFamily="18" charset="0"/>
                <a:cs typeface="Times New Roman" pitchFamily="18" charset="0"/>
              </a:rPr>
              <a:t> to be </a:t>
            </a:r>
            <a:r>
              <a:rPr lang="en-US" sz="2800" b="0" u="sng">
                <a:latin typeface="Times New Roman" pitchFamily="18" charset="0"/>
                <a:cs typeface="Times New Roman" pitchFamily="18" charset="0"/>
              </a:rPr>
              <a:t>religiously slaughtered</a:t>
            </a:r>
            <a:r>
              <a:rPr lang="en-US" sz="2800" b="0">
                <a:latin typeface="Times New Roman" pitchFamily="18" charset="0"/>
                <a:cs typeface="Times New Roman" pitchFamily="18" charset="0"/>
              </a:rPr>
              <a:t> it must be:</a:t>
            </a:r>
          </a:p>
        </p:txBody>
      </p:sp>
      <p:sp>
        <p:nvSpPr>
          <p:cNvPr id="6" name="Rectangle 4"/>
          <p:cNvSpPr>
            <a:spLocks noChangeArrowheads="1"/>
          </p:cNvSpPr>
          <p:nvPr/>
        </p:nvSpPr>
        <p:spPr bwMode="auto">
          <a:xfrm>
            <a:off x="0" y="2235200"/>
            <a:ext cx="4343400" cy="461963"/>
          </a:xfrm>
          <a:prstGeom prst="rect">
            <a:avLst/>
          </a:prstGeom>
          <a:noFill/>
          <a:ln w="9525">
            <a:noFill/>
            <a:miter lim="800000"/>
            <a:headEnd/>
            <a:tailEnd/>
          </a:ln>
        </p:spPr>
        <p:txBody>
          <a:bodyPr>
            <a:spAutoFit/>
          </a:bodyPr>
          <a:lstStyle/>
          <a:p>
            <a:r>
              <a:rPr lang="en-US" sz="2400" b="0">
                <a:latin typeface="Times New Roman" pitchFamily="18" charset="0"/>
                <a:cs typeface="Times New Roman" pitchFamily="18" charset="0"/>
              </a:rPr>
              <a:t>Stable life </a:t>
            </a:r>
            <a:r>
              <a:rPr lang="en-US" sz="2400" b="0">
                <a:solidFill>
                  <a:srgbClr val="FF0000"/>
                </a:solidFill>
                <a:latin typeface="Times New Roman" pitchFamily="18" charset="0"/>
                <a:cs typeface="Times New Roman" pitchFamily="18" charset="0"/>
              </a:rPr>
              <a:t>and</a:t>
            </a:r>
          </a:p>
        </p:txBody>
      </p:sp>
      <p:grpSp>
        <p:nvGrpSpPr>
          <p:cNvPr id="2" name="Group 14"/>
          <p:cNvGrpSpPr>
            <a:grpSpLocks/>
          </p:cNvGrpSpPr>
          <p:nvPr/>
        </p:nvGrpSpPr>
        <p:grpSpPr bwMode="auto">
          <a:xfrm>
            <a:off x="0" y="1676400"/>
            <a:ext cx="8994775" cy="1550988"/>
            <a:chOff x="20" y="1676400"/>
            <a:chExt cx="8993995" cy="1551632"/>
          </a:xfrm>
        </p:grpSpPr>
        <p:sp>
          <p:nvSpPr>
            <p:cNvPr id="15372" name="Rectangle 4"/>
            <p:cNvSpPr>
              <a:spLocks noChangeArrowheads="1"/>
            </p:cNvSpPr>
            <p:nvPr/>
          </p:nvSpPr>
          <p:spPr bwMode="auto">
            <a:xfrm>
              <a:off x="20" y="1676400"/>
              <a:ext cx="4571604" cy="461665"/>
            </a:xfrm>
            <a:prstGeom prst="rect">
              <a:avLst/>
            </a:prstGeom>
            <a:noFill/>
            <a:ln w="9525">
              <a:noFill/>
              <a:miter lim="800000"/>
              <a:headEnd/>
              <a:tailEnd/>
            </a:ln>
          </p:spPr>
          <p:txBody>
            <a:bodyPr>
              <a:spAutoFit/>
            </a:bodyPr>
            <a:lstStyle/>
            <a:p>
              <a:r>
                <a:rPr lang="en-US" sz="2400" b="0">
                  <a:latin typeface="Times New Roman" pitchFamily="18" charset="0"/>
                  <a:cs typeface="Times New Roman" pitchFamily="18" charset="0"/>
                </a:rPr>
                <a:t>Healthy (free from diseases)  </a:t>
              </a:r>
              <a:r>
                <a:rPr lang="en-US" sz="2400" b="0">
                  <a:solidFill>
                    <a:srgbClr val="FF0000"/>
                  </a:solidFill>
                  <a:latin typeface="Times New Roman" pitchFamily="18" charset="0"/>
                  <a:cs typeface="Times New Roman" pitchFamily="18" charset="0"/>
                </a:rPr>
                <a:t>with</a:t>
              </a:r>
            </a:p>
          </p:txBody>
        </p:sp>
        <p:pic>
          <p:nvPicPr>
            <p:cNvPr id="15373" name="Picture 7"/>
            <p:cNvPicPr>
              <a:picLocks noChangeAspect="1" noChangeArrowheads="1"/>
            </p:cNvPicPr>
            <p:nvPr/>
          </p:nvPicPr>
          <p:blipFill>
            <a:blip r:embed="rId2"/>
            <a:srcRect/>
            <a:stretch>
              <a:fillRect/>
            </a:stretch>
          </p:blipFill>
          <p:spPr bwMode="auto">
            <a:xfrm>
              <a:off x="7314586" y="1676400"/>
              <a:ext cx="1679429" cy="1551632"/>
            </a:xfrm>
            <a:prstGeom prst="rect">
              <a:avLst/>
            </a:prstGeom>
            <a:noFill/>
            <a:ln w="9525">
              <a:solidFill>
                <a:srgbClr val="000000"/>
              </a:solidFill>
              <a:miter lim="800000"/>
              <a:headEnd/>
              <a:tailEnd/>
            </a:ln>
          </p:spPr>
        </p:pic>
      </p:grpSp>
      <p:grpSp>
        <p:nvGrpSpPr>
          <p:cNvPr id="3" name="Group 15"/>
          <p:cNvGrpSpPr>
            <a:grpSpLocks/>
          </p:cNvGrpSpPr>
          <p:nvPr/>
        </p:nvGrpSpPr>
        <p:grpSpPr bwMode="auto">
          <a:xfrm>
            <a:off x="0" y="2514600"/>
            <a:ext cx="4424363" cy="1295400"/>
            <a:chOff x="-1" y="2514600"/>
            <a:chExt cx="4425044" cy="1295400"/>
          </a:xfrm>
        </p:grpSpPr>
        <p:sp>
          <p:nvSpPr>
            <p:cNvPr id="15370" name="Rectangle 6"/>
            <p:cNvSpPr>
              <a:spLocks noChangeArrowheads="1"/>
            </p:cNvSpPr>
            <p:nvPr/>
          </p:nvSpPr>
          <p:spPr bwMode="auto">
            <a:xfrm>
              <a:off x="-1" y="2997200"/>
              <a:ext cx="4343399" cy="461665"/>
            </a:xfrm>
            <a:prstGeom prst="rect">
              <a:avLst/>
            </a:prstGeom>
            <a:noFill/>
            <a:ln w="9525">
              <a:noFill/>
              <a:miter lim="800000"/>
              <a:headEnd/>
              <a:tailEnd/>
            </a:ln>
          </p:spPr>
          <p:txBody>
            <a:bodyPr>
              <a:spAutoFit/>
            </a:bodyPr>
            <a:lstStyle/>
            <a:p>
              <a:r>
                <a:rPr lang="en-US" sz="2400" b="0">
                  <a:latin typeface="Times New Roman" pitchFamily="18" charset="0"/>
                  <a:cs typeface="Times New Roman" pitchFamily="18" charset="0"/>
                </a:rPr>
                <a:t>Not-deadly injured</a:t>
              </a:r>
            </a:p>
          </p:txBody>
        </p:sp>
        <p:pic>
          <p:nvPicPr>
            <p:cNvPr id="15371" name="Picture 8"/>
            <p:cNvPicPr>
              <a:picLocks noChangeAspect="1" noChangeArrowheads="1"/>
            </p:cNvPicPr>
            <p:nvPr/>
          </p:nvPicPr>
          <p:blipFill>
            <a:blip r:embed="rId3"/>
            <a:srcRect/>
            <a:stretch>
              <a:fillRect/>
            </a:stretch>
          </p:blipFill>
          <p:spPr bwMode="auto">
            <a:xfrm>
              <a:off x="2667000" y="2514600"/>
              <a:ext cx="1758043" cy="1295400"/>
            </a:xfrm>
            <a:prstGeom prst="rect">
              <a:avLst/>
            </a:prstGeom>
            <a:noFill/>
            <a:ln w="9525">
              <a:noFill/>
              <a:miter lim="800000"/>
              <a:headEnd/>
              <a:tailEnd/>
            </a:ln>
          </p:spPr>
        </p:pic>
      </p:grpSp>
      <p:grpSp>
        <p:nvGrpSpPr>
          <p:cNvPr id="4" name="Group 16"/>
          <p:cNvGrpSpPr>
            <a:grpSpLocks/>
          </p:cNvGrpSpPr>
          <p:nvPr/>
        </p:nvGrpSpPr>
        <p:grpSpPr bwMode="auto">
          <a:xfrm>
            <a:off x="228600" y="4522788"/>
            <a:ext cx="6551613" cy="2259012"/>
            <a:chOff x="228600" y="4523580"/>
            <a:chExt cx="6552185" cy="2258220"/>
          </a:xfrm>
        </p:grpSpPr>
        <p:sp>
          <p:nvSpPr>
            <p:cNvPr id="15368" name="Rectangle 5"/>
            <p:cNvSpPr>
              <a:spLocks noChangeArrowheads="1"/>
            </p:cNvSpPr>
            <p:nvPr/>
          </p:nvSpPr>
          <p:spPr bwMode="auto">
            <a:xfrm>
              <a:off x="228600" y="4523580"/>
              <a:ext cx="4419600" cy="1953420"/>
            </a:xfrm>
            <a:prstGeom prst="rect">
              <a:avLst/>
            </a:prstGeom>
            <a:noFill/>
            <a:ln w="9525">
              <a:no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These conditions are often </a:t>
              </a:r>
              <a:r>
                <a:rPr lang="en-US" sz="2800" b="0" u="sng">
                  <a:solidFill>
                    <a:srgbClr val="FF0000"/>
                  </a:solidFill>
                  <a:latin typeface="Times New Roman" pitchFamily="18" charset="0"/>
                  <a:cs typeface="Times New Roman" pitchFamily="18" charset="0"/>
                </a:rPr>
                <a:t>not guaranteed</a:t>
              </a:r>
              <a:r>
                <a:rPr lang="en-US" sz="2800" b="0">
                  <a:latin typeface="Times New Roman" pitchFamily="18" charset="0"/>
                  <a:cs typeface="Times New Roman" pitchFamily="18" charset="0"/>
                </a:rPr>
                <a:t> with pre-slaughtering methods.</a:t>
              </a:r>
              <a:endParaRPr lang="en-US" sz="2800" b="0"/>
            </a:p>
          </p:txBody>
        </p:sp>
        <p:pic>
          <p:nvPicPr>
            <p:cNvPr id="15369" name="Picture 9"/>
            <p:cNvPicPr>
              <a:picLocks noChangeAspect="1" noChangeArrowheads="1"/>
            </p:cNvPicPr>
            <p:nvPr/>
          </p:nvPicPr>
          <p:blipFill>
            <a:blip r:embed="rId4"/>
            <a:srcRect/>
            <a:stretch>
              <a:fillRect/>
            </a:stretch>
          </p:blipFill>
          <p:spPr bwMode="auto">
            <a:xfrm>
              <a:off x="4648185" y="4572000"/>
              <a:ext cx="2132600" cy="2209800"/>
            </a:xfrm>
            <a:prstGeom prst="rect">
              <a:avLst/>
            </a:prstGeom>
            <a:noFill/>
            <a:ln w="9525">
              <a:noFill/>
              <a:miter lim="800000"/>
              <a:headEnd/>
              <a:tailEnd/>
            </a:ln>
          </p:spPr>
        </p:pic>
      </p:grpSp>
      <p:sp>
        <p:nvSpPr>
          <p:cNvPr id="13" name="Rectangle 12"/>
          <p:cNvSpPr>
            <a:spLocks noChangeArrowheads="1"/>
          </p:cNvSpPr>
          <p:nvPr/>
        </p:nvSpPr>
        <p:spPr bwMode="auto">
          <a:xfrm>
            <a:off x="4572000" y="1600200"/>
            <a:ext cx="2590800" cy="2862263"/>
          </a:xfrm>
          <a:prstGeom prst="rect">
            <a:avLst/>
          </a:prstGeom>
          <a:solidFill>
            <a:srgbClr val="00B050"/>
          </a:solidFill>
          <a:ln w="9525">
            <a:noFill/>
            <a:miter lim="800000"/>
            <a:headEnd/>
            <a:tailEnd/>
          </a:ln>
        </p:spPr>
        <p:txBody>
          <a:bodyPr>
            <a:spAutoFit/>
          </a:bodyPr>
          <a:lstStyle/>
          <a:p>
            <a:pPr algn="just">
              <a:lnSpc>
                <a:spcPct val="150000"/>
              </a:lnSpc>
            </a:pPr>
            <a:r>
              <a:rPr lang="en-US" sz="2400" b="0">
                <a:solidFill>
                  <a:schemeClr val="bg1"/>
                </a:solidFill>
                <a:latin typeface="Times New Roman" pitchFamily="18" charset="0"/>
                <a:cs typeface="Times New Roman" pitchFamily="18" charset="0"/>
              </a:rPr>
              <a:t>That is: The animal can live depending on itself at the time of slaughter (i.e. not dying)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228600" y="252413"/>
            <a:ext cx="7086600" cy="3471862"/>
          </a:xfrm>
          <a:prstGeom prst="rect">
            <a:avLst/>
          </a:prstGeom>
          <a:noFill/>
          <a:ln w="9525">
            <a:noFill/>
            <a:miter lim="800000"/>
            <a:headEnd/>
            <a:tailEnd/>
          </a:ln>
        </p:spPr>
        <p:txBody>
          <a:bodyPr>
            <a:spAutoFit/>
          </a:bodyPr>
          <a:lstStyle/>
          <a:p>
            <a:pPr algn="just">
              <a:lnSpc>
                <a:spcPct val="150000"/>
              </a:lnSpc>
            </a:pPr>
            <a:r>
              <a:rPr lang="en-US" sz="2900" b="0">
                <a:latin typeface="Times New Roman" pitchFamily="18" charset="0"/>
                <a:cs typeface="Times New Roman" pitchFamily="18" charset="0"/>
              </a:rPr>
              <a:t>It must be </a:t>
            </a:r>
            <a:r>
              <a:rPr lang="en-US" sz="2900" b="0" u="sng">
                <a:solidFill>
                  <a:srgbClr val="FF0000"/>
                </a:solidFill>
                <a:latin typeface="Times New Roman" pitchFamily="18" charset="0"/>
                <a:cs typeface="Times New Roman" pitchFamily="18" charset="0"/>
              </a:rPr>
              <a:t>clear</a:t>
            </a:r>
            <a:r>
              <a:rPr lang="en-US" sz="2900" b="0">
                <a:latin typeface="Times New Roman" pitchFamily="18" charset="0"/>
                <a:cs typeface="Times New Roman" pitchFamily="18" charset="0"/>
              </a:rPr>
              <a:t> that </a:t>
            </a:r>
            <a:r>
              <a:rPr lang="en-US" sz="2900" b="0">
                <a:solidFill>
                  <a:srgbClr val="FF0000"/>
                </a:solidFill>
                <a:latin typeface="Times New Roman" pitchFamily="18" charset="0"/>
                <a:cs typeface="Times New Roman" pitchFamily="18" charset="0"/>
              </a:rPr>
              <a:t>in</a:t>
            </a:r>
            <a:r>
              <a:rPr lang="en-US" sz="2900" b="0">
                <a:latin typeface="Times New Roman" pitchFamily="18" charset="0"/>
                <a:cs typeface="Times New Roman" pitchFamily="18" charset="0"/>
              </a:rPr>
              <a:t> Halal / Kosher methods the </a:t>
            </a:r>
            <a:r>
              <a:rPr lang="en-US" sz="2900" b="0" u="sng">
                <a:latin typeface="Times New Roman" pitchFamily="18" charset="0"/>
                <a:cs typeface="Times New Roman" pitchFamily="18" charset="0"/>
              </a:rPr>
              <a:t>death</a:t>
            </a:r>
            <a:r>
              <a:rPr lang="en-US" sz="2900" b="0">
                <a:latin typeface="Times New Roman" pitchFamily="18" charset="0"/>
                <a:cs typeface="Times New Roman" pitchFamily="18" charset="0"/>
              </a:rPr>
              <a:t> of an animal or bird should </a:t>
            </a:r>
            <a:r>
              <a:rPr lang="en-US" sz="2900" b="0" u="sng">
                <a:latin typeface="Times New Roman" pitchFamily="18" charset="0"/>
                <a:cs typeface="Times New Roman" pitchFamily="18" charset="0"/>
              </a:rPr>
              <a:t>only</a:t>
            </a:r>
            <a:r>
              <a:rPr lang="en-US" sz="2900" b="0">
                <a:latin typeface="Times New Roman" pitchFamily="18" charset="0"/>
                <a:cs typeface="Times New Roman" pitchFamily="18" charset="0"/>
              </a:rPr>
              <a:t> be caused by the </a:t>
            </a:r>
            <a:r>
              <a:rPr lang="en-US" sz="2900" b="0">
                <a:solidFill>
                  <a:srgbClr val="0033CC"/>
                </a:solidFill>
                <a:latin typeface="Times New Roman" pitchFamily="18" charset="0"/>
                <a:cs typeface="Times New Roman" pitchFamily="18" charset="0"/>
              </a:rPr>
              <a:t>actual one swift cut of a sharp knife</a:t>
            </a:r>
            <a:r>
              <a:rPr lang="en-US" sz="2900" b="0">
                <a:latin typeface="Times New Roman" pitchFamily="18" charset="0"/>
                <a:cs typeface="Times New Roman" pitchFamily="18" charset="0"/>
              </a:rPr>
              <a:t> and </a:t>
            </a:r>
            <a:r>
              <a:rPr lang="en-US" sz="2900" b="0" u="sng">
                <a:latin typeface="Times New Roman" pitchFamily="18" charset="0"/>
                <a:cs typeface="Times New Roman" pitchFamily="18" charset="0"/>
              </a:rPr>
              <a:t>not by</a:t>
            </a:r>
            <a:r>
              <a:rPr lang="en-US" sz="2900" b="0">
                <a:latin typeface="Times New Roman" pitchFamily="18" charset="0"/>
                <a:cs typeface="Times New Roman" pitchFamily="18" charset="0"/>
              </a:rPr>
              <a:t> or </a:t>
            </a:r>
            <a:r>
              <a:rPr lang="en-US" sz="2900" b="0" u="sng">
                <a:latin typeface="Times New Roman" pitchFamily="18" charset="0"/>
                <a:cs typeface="Times New Roman" pitchFamily="18" charset="0"/>
              </a:rPr>
              <a:t>in conjunction</a:t>
            </a:r>
            <a:r>
              <a:rPr lang="en-US" sz="2900" b="0">
                <a:latin typeface="Times New Roman" pitchFamily="18" charset="0"/>
                <a:cs typeface="Times New Roman" pitchFamily="18" charset="0"/>
              </a:rPr>
              <a:t> with other methods.</a:t>
            </a:r>
          </a:p>
        </p:txBody>
      </p:sp>
      <p:sp>
        <p:nvSpPr>
          <p:cNvPr id="5" name="Rectangle 5"/>
          <p:cNvSpPr>
            <a:spLocks noChangeArrowheads="1"/>
          </p:cNvSpPr>
          <p:nvPr/>
        </p:nvSpPr>
        <p:spPr bwMode="auto">
          <a:xfrm>
            <a:off x="228600" y="4749800"/>
            <a:ext cx="8382000" cy="1306513"/>
          </a:xfrm>
          <a:prstGeom prst="rect">
            <a:avLst/>
          </a:prstGeom>
          <a:noFill/>
          <a:ln w="9525">
            <a:solidFill>
              <a:schemeClr val="tx1"/>
            </a:solidFill>
            <a:miter lim="800000"/>
            <a:headEnd/>
            <a:tailEnd/>
          </a:ln>
        </p:spPr>
        <p:txBody>
          <a:bodyPr>
            <a:spAutoFit/>
          </a:bodyPr>
          <a:lstStyle/>
          <a:p>
            <a:pPr algn="just">
              <a:lnSpc>
                <a:spcPct val="150000"/>
              </a:lnSpc>
            </a:pPr>
            <a:r>
              <a:rPr lang="en-US" sz="2800" b="0">
                <a:solidFill>
                  <a:srgbClr val="FF3300"/>
                </a:solidFill>
                <a:latin typeface="Times New Roman" pitchFamily="18" charset="0"/>
                <a:cs typeface="Times New Roman" pitchFamily="18" charset="0"/>
              </a:rPr>
              <a:t>Pre-slaughtering methods may participate in the killing of the animal/bird before slaughter.</a:t>
            </a:r>
            <a:endParaRPr lang="en-US" sz="2800" b="0">
              <a:solidFill>
                <a:srgbClr val="FF3300"/>
              </a:solidFill>
            </a:endParaRPr>
          </a:p>
        </p:txBody>
      </p:sp>
      <p:pic>
        <p:nvPicPr>
          <p:cNvPr id="16388" name="Picture 4"/>
          <p:cNvPicPr>
            <a:picLocks noChangeAspect="1" noChangeArrowheads="1"/>
          </p:cNvPicPr>
          <p:nvPr/>
        </p:nvPicPr>
        <p:blipFill>
          <a:blip r:embed="rId2"/>
          <a:srcRect/>
          <a:stretch>
            <a:fillRect/>
          </a:stretch>
        </p:blipFill>
        <p:spPr bwMode="auto">
          <a:xfrm>
            <a:off x="7543800" y="533400"/>
            <a:ext cx="1371600" cy="2209800"/>
          </a:xfrm>
          <a:prstGeom prst="rect">
            <a:avLst/>
          </a:prstGeom>
          <a:noFill/>
          <a:ln w="9525">
            <a:noFill/>
            <a:miter lim="800000"/>
            <a:headEnd/>
            <a:tailEnd/>
          </a:ln>
        </p:spPr>
      </p:pic>
      <p:pic>
        <p:nvPicPr>
          <p:cNvPr id="16389" name="Picture 5"/>
          <p:cNvPicPr>
            <a:picLocks noChangeAspect="1" noChangeArrowheads="1"/>
          </p:cNvPicPr>
          <p:nvPr/>
        </p:nvPicPr>
        <p:blipFill>
          <a:blip r:embed="rId3"/>
          <a:srcRect/>
          <a:stretch>
            <a:fillRect/>
          </a:stretch>
        </p:blipFill>
        <p:spPr bwMode="auto">
          <a:xfrm>
            <a:off x="7543800" y="2895600"/>
            <a:ext cx="1533525" cy="1533525"/>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57200" y="152400"/>
            <a:ext cx="8229600" cy="1384300"/>
          </a:xfrm>
          <a:prstGeom prst="rect">
            <a:avLst/>
          </a:prstGeom>
          <a:noFill/>
          <a:ln w="9525">
            <a:noFill/>
            <a:miter lim="800000"/>
            <a:headEnd/>
            <a:tailEnd/>
          </a:ln>
        </p:spPr>
        <p:txBody>
          <a:bodyPr>
            <a:spAutoFit/>
          </a:bodyPr>
          <a:lstStyle/>
          <a:p>
            <a:pPr algn="just"/>
            <a:r>
              <a:rPr lang="en-US" sz="2800" b="0">
                <a:latin typeface="Times New Roman" pitchFamily="18" charset="0"/>
                <a:cs typeface="Times New Roman" pitchFamily="18" charset="0"/>
              </a:rPr>
              <a:t>There is a need for Islamic scholars to define the point of death as death is a </a:t>
            </a:r>
            <a:r>
              <a:rPr lang="en-US" sz="2800" b="0" u="sng">
                <a:latin typeface="Times New Roman" pitchFamily="18" charset="0"/>
                <a:cs typeface="Times New Roman" pitchFamily="18" charset="0"/>
              </a:rPr>
              <a:t>process</a:t>
            </a:r>
            <a:r>
              <a:rPr lang="en-US" sz="2800" b="0">
                <a:latin typeface="Times New Roman" pitchFamily="18" charset="0"/>
                <a:cs typeface="Times New Roman" pitchFamily="18" charset="0"/>
              </a:rPr>
              <a:t> and </a:t>
            </a:r>
            <a:r>
              <a:rPr lang="en-US" sz="2800" b="0" u="sng">
                <a:latin typeface="Times New Roman" pitchFamily="18" charset="0"/>
                <a:cs typeface="Times New Roman" pitchFamily="18" charset="0"/>
              </a:rPr>
              <a:t>does not occur instantaneously*</a:t>
            </a:r>
            <a:r>
              <a:rPr lang="en-US" sz="2800" b="0">
                <a:latin typeface="Times New Roman" pitchFamily="18" charset="0"/>
                <a:cs typeface="Times New Roman" pitchFamily="18" charset="0"/>
              </a:rPr>
              <a:t>. </a:t>
            </a:r>
          </a:p>
        </p:txBody>
      </p:sp>
      <p:sp>
        <p:nvSpPr>
          <p:cNvPr id="10" name="Rectangle 9"/>
          <p:cNvSpPr>
            <a:spLocks noChangeArrowheads="1"/>
          </p:cNvSpPr>
          <p:nvPr/>
        </p:nvSpPr>
        <p:spPr bwMode="auto">
          <a:xfrm>
            <a:off x="457200" y="1524000"/>
            <a:ext cx="8229600" cy="1384300"/>
          </a:xfrm>
          <a:prstGeom prst="rect">
            <a:avLst/>
          </a:prstGeom>
          <a:noFill/>
          <a:ln w="9525">
            <a:solidFill>
              <a:schemeClr val="tx1"/>
            </a:solidFill>
            <a:miter lim="800000"/>
            <a:headEnd/>
            <a:tailEnd/>
          </a:ln>
        </p:spPr>
        <p:txBody>
          <a:bodyPr>
            <a:spAutoFit/>
          </a:bodyPr>
          <a:lstStyle/>
          <a:p>
            <a:pPr algn="just"/>
            <a:r>
              <a:rPr lang="en-US" sz="2800" b="0">
                <a:latin typeface="Times New Roman" pitchFamily="18" charset="0"/>
                <a:cs typeface="Times New Roman" pitchFamily="18" charset="0"/>
              </a:rPr>
              <a:t>There could be an argument by slaughterhouses that an animal may be slaughtered whilst it is </a:t>
            </a:r>
            <a:r>
              <a:rPr lang="en-US" sz="2800" b="0">
                <a:solidFill>
                  <a:srgbClr val="FF3300"/>
                </a:solidFill>
                <a:latin typeface="Times New Roman" pitchFamily="18" charset="0"/>
                <a:cs typeface="Times New Roman" pitchFamily="18" charset="0"/>
              </a:rPr>
              <a:t>DYING</a:t>
            </a:r>
            <a:r>
              <a:rPr lang="en-US" sz="2800" b="0">
                <a:latin typeface="Times New Roman" pitchFamily="18" charset="0"/>
                <a:cs typeface="Times New Roman" pitchFamily="18" charset="0"/>
              </a:rPr>
              <a:t> but not yet dead.</a:t>
            </a:r>
          </a:p>
        </p:txBody>
      </p:sp>
      <p:sp>
        <p:nvSpPr>
          <p:cNvPr id="11" name="Rectangle 10"/>
          <p:cNvSpPr>
            <a:spLocks noChangeArrowheads="1"/>
          </p:cNvSpPr>
          <p:nvPr/>
        </p:nvSpPr>
        <p:spPr bwMode="auto">
          <a:xfrm>
            <a:off x="457200" y="3048000"/>
            <a:ext cx="8229600" cy="1200150"/>
          </a:xfrm>
          <a:prstGeom prst="rect">
            <a:avLst/>
          </a:prstGeom>
          <a:noFill/>
          <a:ln w="9525">
            <a:noFill/>
            <a:miter lim="800000"/>
            <a:headEnd/>
            <a:tailEnd/>
          </a:ln>
        </p:spPr>
        <p:txBody>
          <a:bodyPr>
            <a:spAutoFit/>
          </a:bodyPr>
          <a:lstStyle/>
          <a:p>
            <a:pPr algn="just"/>
            <a:r>
              <a:rPr lang="en-US" sz="2400" b="0">
                <a:latin typeface="Times New Roman" pitchFamily="18" charset="0"/>
                <a:cs typeface="Times New Roman" pitchFamily="18" charset="0"/>
              </a:rPr>
              <a:t>We need to say that: </a:t>
            </a:r>
            <a:r>
              <a:rPr lang="en-US" sz="2400" b="0" u="sng">
                <a:latin typeface="Times New Roman" pitchFamily="18" charset="0"/>
                <a:cs typeface="Times New Roman" pitchFamily="18" charset="0"/>
              </a:rPr>
              <a:t>the point of death</a:t>
            </a:r>
            <a:r>
              <a:rPr lang="en-US" sz="2400" b="0">
                <a:latin typeface="Times New Roman" pitchFamily="18" charset="0"/>
                <a:cs typeface="Times New Roman" pitchFamily="18" charset="0"/>
              </a:rPr>
              <a:t> becomes </a:t>
            </a:r>
            <a:r>
              <a:rPr lang="en-US" sz="2400" b="0" u="sng">
                <a:latin typeface="Times New Roman" pitchFamily="18" charset="0"/>
                <a:cs typeface="Times New Roman" pitchFamily="18" charset="0"/>
              </a:rPr>
              <a:t>the point at which death is initiated and it should not be intervene with any killing methods  (in most cases: stunning will intervene, if used)</a:t>
            </a:r>
            <a:r>
              <a:rPr lang="en-US" sz="2400" b="0">
                <a:latin typeface="Times New Roman" pitchFamily="18" charset="0"/>
                <a:cs typeface="Times New Roman" pitchFamily="18" charset="0"/>
              </a:rPr>
              <a:t>.</a:t>
            </a:r>
          </a:p>
        </p:txBody>
      </p:sp>
      <p:sp>
        <p:nvSpPr>
          <p:cNvPr id="12" name="Rectangle 11"/>
          <p:cNvSpPr>
            <a:spLocks noChangeArrowheads="1"/>
          </p:cNvSpPr>
          <p:nvPr/>
        </p:nvSpPr>
        <p:spPr bwMode="auto">
          <a:xfrm>
            <a:off x="457200" y="4432300"/>
            <a:ext cx="8229600" cy="1816100"/>
          </a:xfrm>
          <a:prstGeom prst="rect">
            <a:avLst/>
          </a:prstGeom>
          <a:noFill/>
          <a:ln w="9525">
            <a:solidFill>
              <a:schemeClr val="tx1"/>
            </a:solidFill>
            <a:miter lim="800000"/>
            <a:headEnd/>
            <a:tailEnd/>
          </a:ln>
        </p:spPr>
        <p:txBody>
          <a:bodyPr>
            <a:spAutoFit/>
          </a:bodyPr>
          <a:lstStyle/>
          <a:p>
            <a:pPr algn="just"/>
            <a:r>
              <a:rPr lang="en-US" sz="2800" b="0">
                <a:latin typeface="Times New Roman" pitchFamily="18" charset="0"/>
                <a:cs typeface="Times New Roman" pitchFamily="18" charset="0"/>
              </a:rPr>
              <a:t>Thus as a precautionary basis: </a:t>
            </a:r>
            <a:r>
              <a:rPr lang="en-US" sz="2800" b="0">
                <a:solidFill>
                  <a:srgbClr val="FF0000"/>
                </a:solidFill>
                <a:latin typeface="Times New Roman" pitchFamily="18" charset="0"/>
                <a:cs typeface="Times New Roman" pitchFamily="18" charset="0"/>
              </a:rPr>
              <a:t>Further interventions </a:t>
            </a:r>
            <a:r>
              <a:rPr lang="en-US" sz="2800" b="0">
                <a:latin typeface="Times New Roman" pitchFamily="18" charset="0"/>
                <a:cs typeface="Times New Roman" pitchFamily="18" charset="0"/>
              </a:rPr>
              <a:t>to slaughter the animal before its death is </a:t>
            </a:r>
            <a:r>
              <a:rPr lang="en-US" sz="2800" b="0" u="sng">
                <a:latin typeface="Times New Roman" pitchFamily="18" charset="0"/>
                <a:cs typeface="Times New Roman" pitchFamily="18" charset="0"/>
              </a:rPr>
              <a:t>disallowed</a:t>
            </a:r>
            <a:r>
              <a:rPr lang="en-US" sz="2800" b="0">
                <a:latin typeface="Times New Roman" pitchFamily="18" charset="0"/>
                <a:cs typeface="Times New Roman" pitchFamily="18" charset="0"/>
              </a:rPr>
              <a:t> because of the risk that the time delay** or a second stunning may result in death before slaughter.</a:t>
            </a:r>
          </a:p>
        </p:txBody>
      </p:sp>
      <p:sp>
        <p:nvSpPr>
          <p:cNvPr id="17414" name="Rectangle 16"/>
          <p:cNvSpPr>
            <a:spLocks noChangeArrowheads="1"/>
          </p:cNvSpPr>
          <p:nvPr/>
        </p:nvSpPr>
        <p:spPr bwMode="auto">
          <a:xfrm>
            <a:off x="533400" y="6335713"/>
            <a:ext cx="7408863" cy="554037"/>
          </a:xfrm>
          <a:prstGeom prst="rect">
            <a:avLst/>
          </a:prstGeom>
          <a:noFill/>
          <a:ln w="9525">
            <a:noFill/>
            <a:miter lim="800000"/>
            <a:headEnd/>
            <a:tailEnd/>
          </a:ln>
        </p:spPr>
        <p:txBody>
          <a:bodyPr wrap="none">
            <a:spAutoFit/>
          </a:bodyPr>
          <a:lstStyle/>
          <a:p>
            <a:pPr marL="285750" indent="-285750">
              <a:buFont typeface="Arial" charset="0"/>
              <a:buChar char="•"/>
            </a:pPr>
            <a:r>
              <a:rPr lang="en-US" b="0">
                <a:latin typeface="Times New Roman" pitchFamily="18" charset="0"/>
                <a:cs typeface="Times New Roman" pitchFamily="18" charset="0"/>
              </a:rPr>
              <a:t>Rizwan Khalid</a:t>
            </a:r>
          </a:p>
          <a:p>
            <a:pPr marL="285750" indent="-285750">
              <a:buFont typeface="Arial" charset="0"/>
              <a:buChar char="•"/>
            </a:pPr>
            <a:r>
              <a:rPr lang="en-US" sz="1200" b="0">
                <a:latin typeface="Times New Roman" pitchFamily="18" charset="0"/>
                <a:cs typeface="Times New Roman" pitchFamily="18" charset="0"/>
              </a:rPr>
              <a:t>** this usually happen in the west, a time delay that is cutting of the arteries done after few minutes of stunning)</a:t>
            </a:r>
            <a:endParaRPr lang="en-US" sz="1200" b="0"/>
          </a:p>
        </p:txBody>
      </p:sp>
      <p:pic>
        <p:nvPicPr>
          <p:cNvPr id="17415" name="Picture 7"/>
          <p:cNvPicPr>
            <a:picLocks noChangeAspect="1" noChangeArrowheads="1"/>
          </p:cNvPicPr>
          <p:nvPr/>
        </p:nvPicPr>
        <p:blipFill>
          <a:blip r:embed="rId2"/>
          <a:srcRect/>
          <a:stretch>
            <a:fillRect/>
          </a:stretch>
        </p:blipFill>
        <p:spPr bwMode="auto">
          <a:xfrm>
            <a:off x="8172450" y="5867400"/>
            <a:ext cx="81915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1295400"/>
            <a:ext cx="8686800" cy="2016125"/>
          </a:xfrm>
          <a:prstGeom prst="rect">
            <a:avLst/>
          </a:prstGeom>
          <a:noFill/>
          <a:ln w="9525">
            <a:noFill/>
            <a:miter lim="800000"/>
            <a:headEnd/>
            <a:tailEnd/>
          </a:ln>
        </p:spPr>
        <p:txBody>
          <a:bodyPr>
            <a:spAutoFit/>
          </a:bodyPr>
          <a:lstStyle/>
          <a:p>
            <a:pPr algn="just">
              <a:lnSpc>
                <a:spcPts val="5000"/>
              </a:lnSpc>
            </a:pPr>
            <a:r>
              <a:rPr lang="en-US" sz="2800" b="0" u="sng">
                <a:latin typeface="Times New Roman" pitchFamily="18" charset="0"/>
                <a:cs typeface="Times New Roman" pitchFamily="18" charset="0"/>
              </a:rPr>
              <a:t>With cattle</a:t>
            </a:r>
            <a:r>
              <a:rPr lang="en-US" sz="2800" b="0">
                <a:latin typeface="Times New Roman" pitchFamily="18" charset="0"/>
                <a:cs typeface="Times New Roman" pitchFamily="18" charset="0"/>
              </a:rPr>
              <a:t>, </a:t>
            </a:r>
            <a:r>
              <a:rPr lang="en-US" sz="2800" b="0" u="sng">
                <a:latin typeface="Times New Roman" pitchFamily="18" charset="0"/>
                <a:cs typeface="Times New Roman" pitchFamily="18" charset="0"/>
              </a:rPr>
              <a:t>deer</a:t>
            </a:r>
            <a:r>
              <a:rPr lang="en-US" sz="2800" b="0">
                <a:latin typeface="Times New Roman" pitchFamily="18" charset="0"/>
                <a:cs typeface="Times New Roman" pitchFamily="18" charset="0"/>
              </a:rPr>
              <a:t> and sometimes </a:t>
            </a:r>
            <a:r>
              <a:rPr lang="en-US" sz="2800" b="0" u="sng">
                <a:latin typeface="Times New Roman" pitchFamily="18" charset="0"/>
                <a:cs typeface="Times New Roman" pitchFamily="18" charset="0"/>
              </a:rPr>
              <a:t>sheep</a:t>
            </a:r>
            <a:r>
              <a:rPr lang="en-US" sz="2800" b="0">
                <a:latin typeface="Times New Roman" pitchFamily="18" charset="0"/>
                <a:cs typeface="Times New Roman" pitchFamily="18" charset="0"/>
              </a:rPr>
              <a:t>, pre-slaughtering methods are done by shooting their heads with a traditional bullet or a steel bolt </a:t>
            </a:r>
            <a:r>
              <a:rPr lang="en-US" sz="2800" b="0">
                <a:solidFill>
                  <a:srgbClr val="0033CC"/>
                </a:solidFill>
                <a:latin typeface="Times New Roman" pitchFamily="18" charset="0"/>
                <a:cs typeface="Times New Roman" pitchFamily="18" charset="0"/>
              </a:rPr>
              <a:t>(shot-to-the-head method)</a:t>
            </a:r>
            <a:r>
              <a:rPr lang="en-US" sz="2800" b="0">
                <a:latin typeface="Times New Roman" pitchFamily="18" charset="0"/>
                <a:cs typeface="Times New Roman" pitchFamily="18" charset="0"/>
              </a:rPr>
              <a:t>. </a:t>
            </a:r>
          </a:p>
        </p:txBody>
      </p:sp>
      <p:sp>
        <p:nvSpPr>
          <p:cNvPr id="6" name="Rectangle 3"/>
          <p:cNvSpPr>
            <a:spLocks noChangeArrowheads="1"/>
          </p:cNvSpPr>
          <p:nvPr/>
        </p:nvSpPr>
        <p:spPr bwMode="auto">
          <a:xfrm>
            <a:off x="495300" y="3352800"/>
            <a:ext cx="8343900" cy="1133475"/>
          </a:xfrm>
          <a:prstGeom prst="rect">
            <a:avLst/>
          </a:prstGeom>
          <a:noFill/>
          <a:ln w="9525">
            <a:solidFill>
              <a:schemeClr val="tx1"/>
            </a:solidFill>
            <a:miter lim="800000"/>
            <a:headEnd/>
            <a:tailEnd/>
          </a:ln>
        </p:spPr>
        <p:txBody>
          <a:bodyPr>
            <a:spAutoFit/>
          </a:bodyPr>
          <a:lstStyle/>
          <a:p>
            <a:pPr algn="just">
              <a:lnSpc>
                <a:spcPct val="150000"/>
              </a:lnSpc>
            </a:pPr>
            <a:r>
              <a:rPr lang="en-US" sz="2400" b="0">
                <a:latin typeface="Times New Roman" pitchFamily="18" charset="0"/>
                <a:cs typeface="Times New Roman" pitchFamily="18" charset="0"/>
              </a:rPr>
              <a:t>The bullet or bolt penetrates the skull and injures the brain permanently and ultimately </a:t>
            </a:r>
            <a:r>
              <a:rPr lang="en-US" sz="2400" b="0" u="sng">
                <a:latin typeface="Times New Roman" pitchFamily="18" charset="0"/>
                <a:cs typeface="Times New Roman" pitchFamily="18" charset="0"/>
              </a:rPr>
              <a:t>causes death to animals</a:t>
            </a:r>
            <a:r>
              <a:rPr lang="en-US" sz="2400" b="0">
                <a:latin typeface="Times New Roman" pitchFamily="18" charset="0"/>
                <a:cs typeface="Times New Roman" pitchFamily="18" charset="0"/>
              </a:rPr>
              <a:t>.</a:t>
            </a:r>
          </a:p>
        </p:txBody>
      </p:sp>
      <p:sp>
        <p:nvSpPr>
          <p:cNvPr id="18436" name="Rectangle 5"/>
          <p:cNvSpPr>
            <a:spLocks noChangeArrowheads="1"/>
          </p:cNvSpPr>
          <p:nvPr/>
        </p:nvSpPr>
        <p:spPr bwMode="auto">
          <a:xfrm>
            <a:off x="152400" y="152400"/>
            <a:ext cx="6875463" cy="1077913"/>
          </a:xfrm>
          <a:prstGeom prst="rect">
            <a:avLst/>
          </a:prstGeom>
          <a:solidFill>
            <a:srgbClr val="00B0F0"/>
          </a:solidFill>
          <a:ln w="9525">
            <a:noFill/>
            <a:miter lim="800000"/>
            <a:headEnd/>
            <a:tailEnd/>
          </a:ln>
        </p:spPr>
        <p:txBody>
          <a:bodyPr wrap="none">
            <a:spAutoFit/>
          </a:bodyPr>
          <a:lstStyle/>
          <a:p>
            <a:r>
              <a:rPr lang="en-US" sz="3200" b="0">
                <a:solidFill>
                  <a:schemeClr val="bg1"/>
                </a:solidFill>
                <a:latin typeface="Times New Roman" pitchFamily="18" charset="0"/>
                <a:cs typeface="Times New Roman" pitchFamily="18" charset="0"/>
              </a:rPr>
              <a:t>Pre-slaughtering methods for animals in </a:t>
            </a:r>
          </a:p>
          <a:p>
            <a:r>
              <a:rPr lang="en-US" sz="3200" b="0">
                <a:solidFill>
                  <a:schemeClr val="bg1"/>
                </a:solidFill>
                <a:latin typeface="Times New Roman" pitchFamily="18" charset="0"/>
                <a:cs typeface="Times New Roman" pitchFamily="18" charset="0"/>
              </a:rPr>
              <a:t>a </a:t>
            </a:r>
            <a:r>
              <a:rPr lang="en-US" sz="3200" b="0">
                <a:latin typeface="Times New Roman" pitchFamily="18" charset="0"/>
                <a:cs typeface="Times New Roman" pitchFamily="18" charset="0"/>
              </a:rPr>
              <a:t>Non-Halal </a:t>
            </a:r>
            <a:r>
              <a:rPr lang="en-US" sz="3200" b="0">
                <a:solidFill>
                  <a:schemeClr val="bg1"/>
                </a:solidFill>
                <a:latin typeface="Times New Roman" pitchFamily="18" charset="0"/>
                <a:cs typeface="Times New Roman" pitchFamily="18" charset="0"/>
              </a:rPr>
              <a:t>Slaughter </a:t>
            </a:r>
            <a:endParaRPr lang="ar-KW" sz="3200" b="0">
              <a:solidFill>
                <a:schemeClr val="bg1"/>
              </a:solidFill>
            </a:endParaRPr>
          </a:p>
        </p:txBody>
      </p:sp>
      <p:pic>
        <p:nvPicPr>
          <p:cNvPr id="18437" name="Picture 6"/>
          <p:cNvPicPr>
            <a:picLocks noChangeAspect="1" noChangeArrowheads="1"/>
          </p:cNvPicPr>
          <p:nvPr/>
        </p:nvPicPr>
        <p:blipFill>
          <a:blip r:embed="rId2"/>
          <a:srcRect/>
          <a:stretch>
            <a:fillRect/>
          </a:stretch>
        </p:blipFill>
        <p:spPr bwMode="auto">
          <a:xfrm>
            <a:off x="7924800" y="76200"/>
            <a:ext cx="1066800" cy="1066800"/>
          </a:xfrm>
          <a:prstGeom prst="rect">
            <a:avLst/>
          </a:prstGeom>
          <a:noFill/>
          <a:ln w="9525">
            <a:noFill/>
            <a:miter lim="800000"/>
            <a:headEnd/>
            <a:tailEnd/>
          </a:ln>
        </p:spPr>
      </p:pic>
      <p:sp>
        <p:nvSpPr>
          <p:cNvPr id="8" name="Rectangle 4"/>
          <p:cNvSpPr>
            <a:spLocks noChangeArrowheads="1"/>
          </p:cNvSpPr>
          <p:nvPr/>
        </p:nvSpPr>
        <p:spPr bwMode="auto">
          <a:xfrm>
            <a:off x="495300" y="4724400"/>
            <a:ext cx="5943600" cy="2032000"/>
          </a:xfrm>
          <a:prstGeom prst="rect">
            <a:avLst/>
          </a:prstGeom>
          <a:noFill/>
          <a:ln w="9525">
            <a:solidFill>
              <a:schemeClr val="tx1"/>
            </a:solidFill>
            <a:miter lim="800000"/>
            <a:headEnd/>
            <a:tailEnd/>
          </a:ln>
        </p:spPr>
        <p:txBody>
          <a:bodyPr>
            <a:spAutoFit/>
          </a:bodyPr>
          <a:lstStyle/>
          <a:p>
            <a:pPr algn="just">
              <a:lnSpc>
                <a:spcPct val="150000"/>
              </a:lnSpc>
            </a:pPr>
            <a:r>
              <a:rPr lang="en-US" sz="2800" b="0">
                <a:solidFill>
                  <a:srgbClr val="FF0000"/>
                </a:solidFill>
                <a:latin typeface="Times New Roman" pitchFamily="18" charset="0"/>
                <a:cs typeface="Times New Roman" pitchFamily="18" charset="0"/>
              </a:rPr>
              <a:t>*Here the animal is already dead and allowing dropping of his blood out will not make it Halal or Kosher. </a:t>
            </a:r>
          </a:p>
        </p:txBody>
      </p:sp>
      <p:pic>
        <p:nvPicPr>
          <p:cNvPr id="18439" name="Picture 5"/>
          <p:cNvPicPr>
            <a:picLocks noChangeAspect="1" noChangeArrowheads="1"/>
          </p:cNvPicPr>
          <p:nvPr/>
        </p:nvPicPr>
        <p:blipFill>
          <a:blip r:embed="rId3"/>
          <a:srcRect/>
          <a:stretch>
            <a:fillRect/>
          </a:stretch>
        </p:blipFill>
        <p:spPr bwMode="auto">
          <a:xfrm>
            <a:off x="6448425" y="5033963"/>
            <a:ext cx="2162175" cy="1443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152400" y="1285875"/>
            <a:ext cx="8686800" cy="646113"/>
          </a:xfrm>
          <a:prstGeom prst="rect">
            <a:avLst/>
          </a:prstGeom>
          <a:noFill/>
          <a:ln w="9525">
            <a:noFill/>
            <a:miter lim="800000"/>
            <a:headEnd/>
            <a:tailEnd/>
          </a:ln>
        </p:spPr>
        <p:txBody>
          <a:bodyPr>
            <a:spAutoFit/>
          </a:bodyPr>
          <a:lstStyle/>
          <a:p>
            <a:pPr algn="just">
              <a:lnSpc>
                <a:spcPct val="150000"/>
              </a:lnSpc>
            </a:pPr>
            <a:r>
              <a:rPr lang="en-US" sz="2400" b="0">
                <a:latin typeface="Times New Roman" pitchFamily="18" charset="0"/>
                <a:cs typeface="Times New Roman" pitchFamily="18" charset="0"/>
              </a:rPr>
              <a:t>Most Halal Slaughter of animals in the west uses electrical stunning.</a:t>
            </a:r>
          </a:p>
        </p:txBody>
      </p:sp>
      <p:sp>
        <p:nvSpPr>
          <p:cNvPr id="5" name="Rectangle 3"/>
          <p:cNvSpPr>
            <a:spLocks noChangeArrowheads="1"/>
          </p:cNvSpPr>
          <p:nvPr/>
        </p:nvSpPr>
        <p:spPr bwMode="auto">
          <a:xfrm>
            <a:off x="152400" y="4648200"/>
            <a:ext cx="8686800" cy="1350963"/>
          </a:xfrm>
          <a:prstGeom prst="rect">
            <a:avLst/>
          </a:prstGeom>
          <a:noFill/>
          <a:ln w="9525">
            <a:solidFill>
              <a:schemeClr val="tx1"/>
            </a:solidFill>
            <a:miter lim="800000"/>
            <a:headEnd/>
            <a:tailEnd/>
          </a:ln>
        </p:spPr>
        <p:txBody>
          <a:bodyPr>
            <a:spAutoFit/>
          </a:bodyPr>
          <a:lstStyle/>
          <a:p>
            <a:pPr algn="just">
              <a:lnSpc>
                <a:spcPct val="150000"/>
              </a:lnSpc>
            </a:pPr>
            <a:r>
              <a:rPr lang="en-US" sz="2900" b="0">
                <a:latin typeface="Times New Roman" pitchFamily="18" charset="0"/>
                <a:cs typeface="Times New Roman" pitchFamily="18" charset="0"/>
              </a:rPr>
              <a:t>In some countries like New Zealand, and after throat are cut, </a:t>
            </a:r>
            <a:r>
              <a:rPr lang="en-US" sz="2900" b="0" u="sng">
                <a:latin typeface="Times New Roman" pitchFamily="18" charset="0"/>
                <a:cs typeface="Times New Roman" pitchFamily="18" charset="0"/>
              </a:rPr>
              <a:t>cow’s esophagus are stabbed with a thorax rod</a:t>
            </a:r>
            <a:r>
              <a:rPr lang="en-US" sz="2900" b="0">
                <a:latin typeface="Times New Roman" pitchFamily="18" charset="0"/>
                <a:cs typeface="Times New Roman" pitchFamily="18" charset="0"/>
              </a:rPr>
              <a:t>.</a:t>
            </a:r>
          </a:p>
        </p:txBody>
      </p:sp>
      <p:pic>
        <p:nvPicPr>
          <p:cNvPr id="19460" name="Picture 8" descr="http://www.jarvissouthafrica.co.za/images/electric%20stunning.jpg"/>
          <p:cNvPicPr>
            <a:picLocks noChangeAspect="1" noChangeArrowheads="1"/>
          </p:cNvPicPr>
          <p:nvPr/>
        </p:nvPicPr>
        <p:blipFill>
          <a:blip r:embed="rId2"/>
          <a:srcRect/>
          <a:stretch>
            <a:fillRect/>
          </a:stretch>
        </p:blipFill>
        <p:spPr bwMode="auto">
          <a:xfrm>
            <a:off x="7696200" y="152400"/>
            <a:ext cx="1074738" cy="1114425"/>
          </a:xfrm>
          <a:prstGeom prst="rect">
            <a:avLst/>
          </a:prstGeom>
          <a:noFill/>
          <a:ln w="9525">
            <a:noFill/>
            <a:miter lim="800000"/>
            <a:headEnd/>
            <a:tailEnd/>
          </a:ln>
        </p:spPr>
      </p:pic>
      <p:sp>
        <p:nvSpPr>
          <p:cNvPr id="19461" name="Rectangle 5"/>
          <p:cNvSpPr>
            <a:spLocks noChangeArrowheads="1"/>
          </p:cNvSpPr>
          <p:nvPr/>
        </p:nvSpPr>
        <p:spPr bwMode="auto">
          <a:xfrm>
            <a:off x="152400" y="152400"/>
            <a:ext cx="6875463" cy="1077913"/>
          </a:xfrm>
          <a:prstGeom prst="rect">
            <a:avLst/>
          </a:prstGeom>
          <a:solidFill>
            <a:srgbClr val="00B0F0"/>
          </a:solidFill>
          <a:ln w="9525">
            <a:noFill/>
            <a:miter lim="800000"/>
            <a:headEnd/>
            <a:tailEnd/>
          </a:ln>
        </p:spPr>
        <p:txBody>
          <a:bodyPr wrap="none">
            <a:spAutoFit/>
          </a:bodyPr>
          <a:lstStyle/>
          <a:p>
            <a:r>
              <a:rPr lang="en-US" sz="3200" b="0">
                <a:solidFill>
                  <a:schemeClr val="bg1"/>
                </a:solidFill>
                <a:latin typeface="Times New Roman" pitchFamily="18" charset="0"/>
                <a:cs typeface="Times New Roman" pitchFamily="18" charset="0"/>
              </a:rPr>
              <a:t>Pre-slaughtering methods for animals in </a:t>
            </a:r>
          </a:p>
          <a:p>
            <a:r>
              <a:rPr lang="en-US" sz="3200" b="0">
                <a:solidFill>
                  <a:schemeClr val="bg1"/>
                </a:solidFill>
                <a:latin typeface="Times New Roman" pitchFamily="18" charset="0"/>
                <a:cs typeface="Times New Roman" pitchFamily="18" charset="0"/>
              </a:rPr>
              <a:t>a </a:t>
            </a:r>
            <a:r>
              <a:rPr lang="en-US" sz="3200" b="0">
                <a:latin typeface="Times New Roman" pitchFamily="18" charset="0"/>
                <a:cs typeface="Times New Roman" pitchFamily="18" charset="0"/>
              </a:rPr>
              <a:t>Halal Slaughter </a:t>
            </a:r>
            <a:endParaRPr lang="ar-KW" sz="3200" b="0"/>
          </a:p>
        </p:txBody>
      </p:sp>
      <p:sp>
        <p:nvSpPr>
          <p:cNvPr id="7" name="Rectangle 3"/>
          <p:cNvSpPr>
            <a:spLocks noChangeArrowheads="1"/>
          </p:cNvSpPr>
          <p:nvPr/>
        </p:nvSpPr>
        <p:spPr bwMode="auto">
          <a:xfrm>
            <a:off x="152400" y="2362200"/>
            <a:ext cx="8686800" cy="2020888"/>
          </a:xfrm>
          <a:prstGeom prst="rect">
            <a:avLst/>
          </a:prstGeom>
          <a:noFill/>
          <a:ln w="19050">
            <a:solidFill>
              <a:srgbClr val="03C6ED"/>
            </a:solidFill>
            <a:miter lim="800000"/>
            <a:headEnd/>
            <a:tailEnd/>
          </a:ln>
        </p:spPr>
        <p:txBody>
          <a:bodyPr>
            <a:spAutoFit/>
          </a:bodyPr>
          <a:lstStyle/>
          <a:p>
            <a:pPr algn="just">
              <a:lnSpc>
                <a:spcPct val="150000"/>
              </a:lnSpc>
            </a:pPr>
            <a:r>
              <a:rPr lang="en-US" sz="2900" b="0" u="sng">
                <a:latin typeface="Times New Roman" pitchFamily="18" charset="0"/>
                <a:cs typeface="Times New Roman" pitchFamily="18" charset="0"/>
              </a:rPr>
              <a:t>Cattle</a:t>
            </a:r>
            <a:r>
              <a:rPr lang="en-US" sz="2900" b="0">
                <a:latin typeface="Times New Roman" pitchFamily="18" charset="0"/>
                <a:cs typeface="Times New Roman" pitchFamily="18" charset="0"/>
              </a:rPr>
              <a:t>, and </a:t>
            </a:r>
            <a:r>
              <a:rPr lang="en-US" sz="2900" b="0" u="sng">
                <a:latin typeface="Times New Roman" pitchFamily="18" charset="0"/>
                <a:cs typeface="Times New Roman" pitchFamily="18" charset="0"/>
              </a:rPr>
              <a:t>sheep</a:t>
            </a:r>
            <a:r>
              <a:rPr lang="en-US" sz="2900" b="0">
                <a:latin typeface="Times New Roman" pitchFamily="18" charset="0"/>
                <a:cs typeface="Times New Roman" pitchFamily="18" charset="0"/>
              </a:rPr>
              <a:t> are gripped by their head with large electrical calipers passing a voltage through it and giving it an electric shock, their throat then cut, to bleed out. </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1699729"/>
            <a:ext cx="8493125" cy="3024671"/>
            <a:chOff x="152403" y="1013882"/>
            <a:chExt cx="8492833" cy="3023866"/>
          </a:xfrm>
          <a:noFill/>
        </p:grpSpPr>
        <p:sp>
          <p:nvSpPr>
            <p:cNvPr id="18440" name="Rectangle 3"/>
            <p:cNvSpPr>
              <a:spLocks noChangeArrowheads="1"/>
            </p:cNvSpPr>
            <p:nvPr/>
          </p:nvSpPr>
          <p:spPr bwMode="auto">
            <a:xfrm>
              <a:off x="152403" y="1013882"/>
              <a:ext cx="8153400" cy="2642967"/>
            </a:xfrm>
            <a:prstGeom prst="rect">
              <a:avLst/>
            </a:prstGeom>
            <a:grpFill/>
            <a:ln>
              <a:noFill/>
            </a:ln>
            <a:extLst/>
          </p:spPr>
          <p:txBody>
            <a:bodyPr>
              <a:spAutoFit/>
            </a:bodyPr>
            <a:lstStyle/>
            <a:p>
              <a:pPr algn="just">
                <a:lnSpc>
                  <a:spcPct val="150000"/>
                </a:lnSpc>
                <a:defRPr/>
              </a:pPr>
              <a:r>
                <a:rPr lang="en-US" sz="2800" b="0" dirty="0">
                  <a:latin typeface="Times New Roman" pitchFamily="18" charset="0"/>
                  <a:cs typeface="Times New Roman" pitchFamily="18" charset="0"/>
                </a:rPr>
                <a:t>Birds are first shackled upside down and then </a:t>
              </a:r>
              <a:r>
                <a:rPr lang="en-US" sz="2800" b="0" dirty="0">
                  <a:solidFill>
                    <a:srgbClr val="FF0000"/>
                  </a:solidFill>
                  <a:latin typeface="Times New Roman" pitchFamily="18" charset="0"/>
                  <a:cs typeface="Times New Roman" pitchFamily="18" charset="0"/>
                </a:rPr>
                <a:t>receive an electric shock</a:t>
              </a:r>
              <a:r>
                <a:rPr lang="en-US" sz="2800" b="0" dirty="0">
                  <a:latin typeface="Times New Roman" pitchFamily="18" charset="0"/>
                  <a:cs typeface="Times New Roman" pitchFamily="18" charset="0"/>
                </a:rPr>
                <a:t> by </a:t>
              </a:r>
              <a:r>
                <a:rPr lang="en-US" sz="2800" b="0" dirty="0">
                  <a:solidFill>
                    <a:srgbClr val="FF0000"/>
                  </a:solidFill>
                  <a:latin typeface="Times New Roman" pitchFamily="18" charset="0"/>
                  <a:cs typeface="Times New Roman" pitchFamily="18" charset="0"/>
                </a:rPr>
                <a:t>immersing their heads</a:t>
              </a:r>
              <a:r>
                <a:rPr lang="en-US" sz="2800" b="0" dirty="0">
                  <a:latin typeface="Times New Roman" pitchFamily="18" charset="0"/>
                  <a:cs typeface="Times New Roman" pitchFamily="18" charset="0"/>
                </a:rPr>
                <a:t> in a </a:t>
              </a:r>
              <a:r>
                <a:rPr lang="en-US" sz="2800" b="0" u="sng" dirty="0">
                  <a:latin typeface="Times New Roman" pitchFamily="18" charset="0"/>
                  <a:cs typeface="Times New Roman" pitchFamily="18" charset="0"/>
                </a:rPr>
                <a:t>water-trough</a:t>
              </a:r>
              <a:r>
                <a:rPr lang="en-US" sz="2800" b="0" dirty="0">
                  <a:latin typeface="Times New Roman" pitchFamily="18" charset="0"/>
                  <a:cs typeface="Times New Roman" pitchFamily="18" charset="0"/>
                </a:rPr>
                <a:t> through which is passed a voltage, their throat then cut, to bleed out. </a:t>
              </a:r>
            </a:p>
          </p:txBody>
        </p:sp>
        <p:pic>
          <p:nvPicPr>
            <p:cNvPr id="18441" name="Picture 6"/>
            <p:cNvPicPr>
              <a:picLocks noChangeAspect="1" noChangeArrowheads="1"/>
            </p:cNvPicPr>
            <p:nvPr/>
          </p:nvPicPr>
          <p:blipFill>
            <a:blip r:embed="rId2">
              <a:extLst/>
            </a:blip>
            <a:srcRect/>
            <a:stretch>
              <a:fillRect/>
            </a:stretch>
          </p:blipFill>
          <p:spPr bwMode="auto">
            <a:xfrm>
              <a:off x="7136822" y="3047148"/>
              <a:ext cx="1508414" cy="990600"/>
            </a:xfrm>
            <a:prstGeom prst="rect">
              <a:avLst/>
            </a:prstGeom>
            <a:grpFill/>
            <a:ln>
              <a:noFill/>
            </a:ln>
            <a:extLst/>
          </p:spPr>
        </p:pic>
      </p:grpSp>
      <p:grpSp>
        <p:nvGrpSpPr>
          <p:cNvPr id="3" name="Group 1"/>
          <p:cNvGrpSpPr>
            <a:grpSpLocks/>
          </p:cNvGrpSpPr>
          <p:nvPr/>
        </p:nvGrpSpPr>
        <p:grpSpPr bwMode="auto">
          <a:xfrm>
            <a:off x="228600" y="4800599"/>
            <a:ext cx="8763000" cy="1905001"/>
            <a:chOff x="228600" y="4190702"/>
            <a:chExt cx="8763000" cy="1905228"/>
          </a:xfrm>
          <a:noFill/>
        </p:grpSpPr>
        <p:sp>
          <p:nvSpPr>
            <p:cNvPr id="18438" name="Rectangle 3"/>
            <p:cNvSpPr>
              <a:spLocks noChangeArrowheads="1"/>
            </p:cNvSpPr>
            <p:nvPr/>
          </p:nvSpPr>
          <p:spPr bwMode="auto">
            <a:xfrm>
              <a:off x="228600" y="4190702"/>
              <a:ext cx="8153400" cy="1754535"/>
            </a:xfrm>
            <a:prstGeom prst="rect">
              <a:avLst/>
            </a:prstGeom>
            <a:grpFill/>
            <a:ln>
              <a:noFill/>
            </a:ln>
            <a:extLst/>
          </p:spPr>
          <p:txBody>
            <a:bodyPr>
              <a:spAutoFit/>
            </a:bodyPr>
            <a:lstStyle/>
            <a:p>
              <a:pPr algn="just">
                <a:lnSpc>
                  <a:spcPct val="150000"/>
                </a:lnSpc>
                <a:defRPr/>
              </a:pPr>
              <a:r>
                <a:rPr lang="en-US" sz="2400" b="0" dirty="0">
                  <a:solidFill>
                    <a:srgbClr val="FF3300"/>
                  </a:solidFill>
                  <a:latin typeface="Times New Roman" pitchFamily="18" charset="0"/>
                  <a:cs typeface="Times New Roman" pitchFamily="18" charset="0"/>
                </a:rPr>
                <a:t>Sometimes animal/birds are gassed using</a:t>
              </a:r>
            </a:p>
            <a:p>
              <a:pPr algn="just">
                <a:lnSpc>
                  <a:spcPct val="150000"/>
                </a:lnSpc>
                <a:defRPr/>
              </a:pPr>
              <a:r>
                <a:rPr lang="en-US" sz="2400" b="0" dirty="0">
                  <a:solidFill>
                    <a:srgbClr val="FF3300"/>
                  </a:solidFill>
                  <a:latin typeface="Times New Roman" pitchFamily="18" charset="0"/>
                  <a:cs typeface="Times New Roman" pitchFamily="18" charset="0"/>
                </a:rPr>
                <a:t> </a:t>
              </a:r>
              <a:r>
                <a:rPr lang="en-US" sz="2400" b="0" dirty="0">
                  <a:solidFill>
                    <a:srgbClr val="0033CC"/>
                  </a:solidFill>
                  <a:latin typeface="Times New Roman" pitchFamily="18" charset="0"/>
                  <a:cs typeface="Times New Roman" pitchFamily="18" charset="0"/>
                </a:rPr>
                <a:t>a carbon dioxide/argon mix</a:t>
              </a:r>
              <a:r>
                <a:rPr lang="en-US" sz="2400" b="0" dirty="0">
                  <a:solidFill>
                    <a:srgbClr val="FF3300"/>
                  </a:solidFill>
                  <a:latin typeface="Times New Roman" pitchFamily="18" charset="0"/>
                  <a:cs typeface="Times New Roman" pitchFamily="18" charset="0"/>
                </a:rPr>
                <a:t> to make them dead/unconscious, and this is done often during transportation.</a:t>
              </a:r>
            </a:p>
          </p:txBody>
        </p:sp>
        <p:pic>
          <p:nvPicPr>
            <p:cNvPr id="18439" name="Picture 5"/>
            <p:cNvPicPr>
              <a:picLocks noChangeAspect="1" noChangeArrowheads="1"/>
            </p:cNvPicPr>
            <p:nvPr/>
          </p:nvPicPr>
          <p:blipFill>
            <a:blip r:embed="rId3">
              <a:extLst/>
            </a:blip>
            <a:srcRect/>
            <a:stretch>
              <a:fillRect/>
            </a:stretch>
          </p:blipFill>
          <p:spPr bwMode="auto">
            <a:xfrm>
              <a:off x="7859712" y="5248205"/>
              <a:ext cx="1131888" cy="847725"/>
            </a:xfrm>
            <a:prstGeom prst="rect">
              <a:avLst/>
            </a:prstGeom>
            <a:grpFill/>
            <a:ln>
              <a:noFill/>
            </a:ln>
            <a:extLst/>
          </p:spPr>
        </p:pic>
      </p:grpSp>
      <p:sp>
        <p:nvSpPr>
          <p:cNvPr id="20484" name="Rectangle 9"/>
          <p:cNvSpPr>
            <a:spLocks noChangeArrowheads="1"/>
          </p:cNvSpPr>
          <p:nvPr/>
        </p:nvSpPr>
        <p:spPr bwMode="auto">
          <a:xfrm>
            <a:off x="152400" y="76200"/>
            <a:ext cx="8572500" cy="523875"/>
          </a:xfrm>
          <a:prstGeom prst="rect">
            <a:avLst/>
          </a:prstGeom>
          <a:solidFill>
            <a:srgbClr val="00B0F0"/>
          </a:solidFill>
          <a:ln w="9525">
            <a:noFill/>
            <a:miter lim="800000"/>
            <a:headEnd/>
            <a:tailEnd/>
          </a:ln>
        </p:spPr>
        <p:txBody>
          <a:bodyPr>
            <a:spAutoFit/>
          </a:bodyPr>
          <a:lstStyle/>
          <a:p>
            <a:r>
              <a:rPr lang="en-US" sz="2800" b="0">
                <a:solidFill>
                  <a:schemeClr val="bg1"/>
                </a:solidFill>
                <a:latin typeface="Times New Roman" pitchFamily="18" charset="0"/>
                <a:cs typeface="Times New Roman" pitchFamily="18" charset="0"/>
              </a:rPr>
              <a:t>Pre-slaughtering methods for poultry in </a:t>
            </a:r>
            <a:r>
              <a:rPr lang="en-US" sz="2800" b="0">
                <a:latin typeface="Times New Roman" pitchFamily="18" charset="0"/>
                <a:cs typeface="Times New Roman" pitchFamily="18" charset="0"/>
              </a:rPr>
              <a:t>a Halal Slaughter </a:t>
            </a:r>
            <a:endParaRPr lang="ar-KW" sz="2800" b="0"/>
          </a:p>
        </p:txBody>
      </p:sp>
      <p:sp>
        <p:nvSpPr>
          <p:cNvPr id="11" name="Rectangle 3"/>
          <p:cNvSpPr>
            <a:spLocks noChangeArrowheads="1"/>
          </p:cNvSpPr>
          <p:nvPr/>
        </p:nvSpPr>
        <p:spPr bwMode="auto">
          <a:xfrm>
            <a:off x="152400" y="685800"/>
            <a:ext cx="8686800" cy="646113"/>
          </a:xfrm>
          <a:prstGeom prst="rect">
            <a:avLst/>
          </a:prstGeom>
          <a:noFill/>
          <a:ln w="9525">
            <a:noFill/>
            <a:miter lim="800000"/>
            <a:headEnd/>
            <a:tailEnd/>
          </a:ln>
        </p:spPr>
        <p:txBody>
          <a:bodyPr>
            <a:spAutoFit/>
          </a:bodyPr>
          <a:lstStyle/>
          <a:p>
            <a:pPr algn="just">
              <a:lnSpc>
                <a:spcPct val="150000"/>
              </a:lnSpc>
            </a:pPr>
            <a:r>
              <a:rPr lang="en-US" sz="2400" b="0">
                <a:latin typeface="Times New Roman" pitchFamily="18" charset="0"/>
                <a:cs typeface="Times New Roman" pitchFamily="18" charset="0"/>
              </a:rPr>
              <a:t>Most Halal Slaughter of poultry in the west uses electrical stunning.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28600" y="341313"/>
            <a:ext cx="8610600" cy="661987"/>
          </a:xfrm>
          <a:prstGeom prst="rect">
            <a:avLst/>
          </a:prstGeom>
          <a:noFill/>
          <a:ln w="9525">
            <a:solidFill>
              <a:schemeClr val="tx1"/>
            </a:solid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The word </a:t>
            </a:r>
            <a:r>
              <a:rPr lang="en-US" sz="2800" u="sng">
                <a:solidFill>
                  <a:srgbClr val="FF0000"/>
                </a:solidFill>
                <a:latin typeface="Times New Roman" pitchFamily="18" charset="0"/>
                <a:cs typeface="Times New Roman" pitchFamily="18" charset="0"/>
              </a:rPr>
              <a:t>unconscious</a:t>
            </a:r>
            <a:r>
              <a:rPr lang="en-US" sz="2800" b="0">
                <a:solidFill>
                  <a:srgbClr val="FF0000"/>
                </a:solidFill>
                <a:latin typeface="Times New Roman" pitchFamily="18" charset="0"/>
                <a:cs typeface="Times New Roman" pitchFamily="18" charset="0"/>
              </a:rPr>
              <a:t> </a:t>
            </a:r>
            <a:r>
              <a:rPr lang="en-US" sz="2800" b="0">
                <a:latin typeface="Times New Roman" pitchFamily="18" charset="0"/>
                <a:cs typeface="Times New Roman" pitchFamily="18" charset="0"/>
              </a:rPr>
              <a:t>has a magical impact to readers.</a:t>
            </a:r>
          </a:p>
        </p:txBody>
      </p:sp>
      <p:sp>
        <p:nvSpPr>
          <p:cNvPr id="5" name="Rectangle 3"/>
          <p:cNvSpPr>
            <a:spLocks noChangeArrowheads="1"/>
          </p:cNvSpPr>
          <p:nvPr/>
        </p:nvSpPr>
        <p:spPr bwMode="auto">
          <a:xfrm>
            <a:off x="228600" y="1408113"/>
            <a:ext cx="8610600" cy="1308100"/>
          </a:xfrm>
          <a:prstGeom prst="rect">
            <a:avLst/>
          </a:prstGeom>
          <a:noFill/>
          <a:ln w="9525">
            <a:solidFill>
              <a:schemeClr val="tx1"/>
            </a:solid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Does the meat industry really want to render the animal/bird unconscious before slaughter?</a:t>
            </a:r>
          </a:p>
        </p:txBody>
      </p:sp>
      <p:sp>
        <p:nvSpPr>
          <p:cNvPr id="6" name="Rectangle 3"/>
          <p:cNvSpPr>
            <a:spLocks noChangeArrowheads="1"/>
          </p:cNvSpPr>
          <p:nvPr/>
        </p:nvSpPr>
        <p:spPr bwMode="auto">
          <a:xfrm>
            <a:off x="228600" y="4559300"/>
            <a:ext cx="8610600" cy="1308100"/>
          </a:xfrm>
          <a:prstGeom prst="rect">
            <a:avLst/>
          </a:prstGeom>
          <a:noFill/>
          <a:ln w="9525">
            <a:noFill/>
            <a:miter lim="800000"/>
            <a:headEnd/>
            <a:tailEnd/>
          </a:ln>
        </p:spPr>
        <p:txBody>
          <a:bodyPr>
            <a:spAutoFit/>
          </a:bodyPr>
          <a:lstStyle/>
          <a:p>
            <a:pPr algn="just">
              <a:lnSpc>
                <a:spcPct val="150000"/>
              </a:lnSpc>
            </a:pPr>
            <a:r>
              <a:rPr lang="en-US" sz="2800" b="0">
                <a:solidFill>
                  <a:srgbClr val="0033CC"/>
                </a:solidFill>
                <a:latin typeface="Times New Roman" pitchFamily="18" charset="0"/>
                <a:cs typeface="Times New Roman" pitchFamily="18" charset="0"/>
              </a:rPr>
              <a:t>The meat industry takes the animal welfare issue as an excuse for their </a:t>
            </a:r>
            <a:r>
              <a:rPr lang="en-US" sz="2800" u="sng">
                <a:solidFill>
                  <a:srgbClr val="0033CC"/>
                </a:solidFill>
                <a:latin typeface="Times New Roman" pitchFamily="18" charset="0"/>
                <a:cs typeface="Times New Roman" pitchFamily="18" charset="0"/>
              </a:rPr>
              <a:t>malpractices</a:t>
            </a:r>
            <a:r>
              <a:rPr lang="en-US" sz="2800" b="0">
                <a:solidFill>
                  <a:srgbClr val="0033CC"/>
                </a:solidFill>
                <a:latin typeface="Times New Roman" pitchFamily="18" charset="0"/>
                <a:cs typeface="Times New Roman" pitchFamily="18" charset="0"/>
              </a:rPr>
              <a:t> to make more profits</a:t>
            </a:r>
            <a:r>
              <a:rPr lang="en-US" sz="2800" b="0">
                <a:latin typeface="Times New Roman" pitchFamily="18" charset="0"/>
                <a:cs typeface="Times New Roman" pitchFamily="18" charset="0"/>
              </a:rPr>
              <a:t>.</a:t>
            </a:r>
          </a:p>
        </p:txBody>
      </p:sp>
      <p:sp>
        <p:nvSpPr>
          <p:cNvPr id="7" name="Rectangle 3"/>
          <p:cNvSpPr>
            <a:spLocks noChangeArrowheads="1"/>
          </p:cNvSpPr>
          <p:nvPr/>
        </p:nvSpPr>
        <p:spPr bwMode="auto">
          <a:xfrm>
            <a:off x="228600" y="3313113"/>
            <a:ext cx="8610600" cy="661987"/>
          </a:xfrm>
          <a:prstGeom prst="rect">
            <a:avLst/>
          </a:prstGeom>
          <a:noFill/>
          <a:ln w="9525">
            <a:solidFill>
              <a:schemeClr val="tx1"/>
            </a:solid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Or do they want to speed up the flow of processing lines. </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0174"/>
            <a:ext cx="7772400" cy="3204000"/>
          </a:xfrm>
        </p:spPr>
        <p:txBody>
          <a:bodyPr>
            <a:normAutofit fontScale="90000"/>
          </a:bodyPr>
          <a:lstStyle/>
          <a:p>
            <a:r>
              <a:rPr lang="en-IN" sz="1800" dirty="0" smtClean="0"/>
              <a:t>" </a:t>
            </a:r>
            <a:r>
              <a:rPr lang="en-IN" sz="1800" i="1" dirty="0" smtClean="0"/>
              <a:t>In The Name of Allah</a:t>
            </a:r>
            <a:r>
              <a:rPr lang="en-IN" sz="1800" dirty="0" smtClean="0"/>
              <a:t>, The Most Beneficent, The Most Merciful"</a:t>
            </a:r>
            <a:r>
              <a:rPr lang="en-IN" dirty="0" smtClean="0"/>
              <a:t> </a:t>
            </a:r>
            <a:br>
              <a:rPr lang="en-IN" dirty="0" smtClean="0"/>
            </a:br>
            <a:r>
              <a:rPr lang="en-US" dirty="0" smtClean="0">
                <a:latin typeface="Century Gothic" pitchFamily="34" charset="0"/>
              </a:rPr>
              <a:t/>
            </a:r>
            <a:br>
              <a:rPr lang="en-US" dirty="0" smtClean="0">
                <a:latin typeface="Century Gothic" pitchFamily="34" charset="0"/>
              </a:rPr>
            </a:br>
            <a:r>
              <a:rPr lang="en-US" dirty="0" smtClean="0">
                <a:latin typeface="Century Gothic" pitchFamily="34" charset="0"/>
              </a:rPr>
              <a:t>Concepts on stunning of animals and birds</a:t>
            </a:r>
            <a:br>
              <a:rPr lang="en-US" dirty="0" smtClean="0">
                <a:latin typeface="Century Gothic" pitchFamily="34" charset="0"/>
              </a:rPr>
            </a:br>
            <a:r>
              <a:rPr lang="en-US" dirty="0" smtClean="0">
                <a:latin typeface="Century Gothic" pitchFamily="34" charset="0"/>
              </a:rPr>
              <a:t/>
            </a:r>
            <a:br>
              <a:rPr lang="en-US" dirty="0" smtClean="0">
                <a:latin typeface="Century Gothic" pitchFamily="34" charset="0"/>
              </a:rPr>
            </a:br>
            <a:r>
              <a:rPr lang="en-US" sz="2200" dirty="0" smtClean="0">
                <a:solidFill>
                  <a:schemeClr val="tx1">
                    <a:lumMod val="65000"/>
                    <a:lumOff val="35000"/>
                  </a:schemeClr>
                </a:solidFill>
                <a:latin typeface="Century Gothic" pitchFamily="34" charset="0"/>
              </a:rPr>
              <a:t>By: Dr. Hani M. Al-Mazeedi</a:t>
            </a:r>
            <a:r>
              <a:rPr lang="en-US" dirty="0" smtClean="0">
                <a:latin typeface="Century Gothic" pitchFamily="34" charset="0"/>
              </a:rPr>
              <a:t/>
            </a:r>
            <a:br>
              <a:rPr lang="en-US" dirty="0" smtClean="0">
                <a:latin typeface="Century Gothic" pitchFamily="34" charset="0"/>
              </a:rPr>
            </a:br>
            <a:endParaRPr lang="en-IN" dirty="0">
              <a:latin typeface="Century Gothic"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228600" y="76200"/>
            <a:ext cx="8305800" cy="1798638"/>
          </a:xfrm>
          <a:prstGeom prst="rect">
            <a:avLst/>
          </a:prstGeom>
          <a:noFill/>
          <a:ln w="9525">
            <a:noFill/>
            <a:miter lim="800000"/>
            <a:headEnd/>
            <a:tailEnd/>
          </a:ln>
        </p:spPr>
        <p:txBody>
          <a:bodyPr>
            <a:spAutoFit/>
          </a:bodyPr>
          <a:lstStyle/>
          <a:p>
            <a:pPr algn="just">
              <a:lnSpc>
                <a:spcPct val="200000"/>
              </a:lnSpc>
            </a:pPr>
            <a:r>
              <a:rPr lang="en-US" sz="3000" b="0">
                <a:latin typeface="Times New Roman" pitchFamily="18" charset="0"/>
                <a:cs typeface="Times New Roman" pitchFamily="18" charset="0"/>
              </a:rPr>
              <a:t>All </a:t>
            </a:r>
            <a:r>
              <a:rPr lang="en-US" sz="3000" b="0" u="sng">
                <a:latin typeface="Times New Roman" pitchFamily="18" charset="0"/>
                <a:cs typeface="Times New Roman" pitchFamily="18" charset="0"/>
              </a:rPr>
              <a:t>pre-slaughtering methods</a:t>
            </a:r>
            <a:r>
              <a:rPr lang="en-US" sz="3000" b="0">
                <a:latin typeface="Times New Roman" pitchFamily="18" charset="0"/>
                <a:cs typeface="Times New Roman" pitchFamily="18" charset="0"/>
              </a:rPr>
              <a:t> </a:t>
            </a:r>
            <a:r>
              <a:rPr lang="en-US" sz="3000" b="0" u="sng">
                <a:latin typeface="Times New Roman" pitchFamily="18" charset="0"/>
                <a:cs typeface="Times New Roman" pitchFamily="18" charset="0"/>
              </a:rPr>
              <a:t>are</a:t>
            </a:r>
            <a:r>
              <a:rPr lang="en-US" sz="3000" b="0">
                <a:latin typeface="Times New Roman" pitchFamily="18" charset="0"/>
                <a:cs typeface="Times New Roman" pitchFamily="18" charset="0"/>
              </a:rPr>
              <a:t> </a:t>
            </a:r>
            <a:r>
              <a:rPr lang="en-US" sz="3000" b="0" u="sng">
                <a:latin typeface="Times New Roman" pitchFamily="18" charset="0"/>
                <a:cs typeface="Times New Roman" pitchFamily="18" charset="0"/>
              </a:rPr>
              <a:t>forbidden</a:t>
            </a:r>
            <a:r>
              <a:rPr lang="en-US" sz="3000" b="0">
                <a:latin typeface="Times New Roman" pitchFamily="18" charset="0"/>
                <a:cs typeface="Times New Roman" pitchFamily="18" charset="0"/>
              </a:rPr>
              <a:t> </a:t>
            </a:r>
            <a:r>
              <a:rPr lang="en-US" sz="3000" b="0" u="sng">
                <a:latin typeface="Times New Roman" pitchFamily="18" charset="0"/>
                <a:cs typeface="Times New Roman" pitchFamily="18" charset="0"/>
              </a:rPr>
              <a:t>in</a:t>
            </a:r>
            <a:r>
              <a:rPr lang="en-US" sz="3000" b="0">
                <a:latin typeface="Times New Roman" pitchFamily="18" charset="0"/>
                <a:cs typeface="Times New Roman" pitchFamily="18" charset="0"/>
              </a:rPr>
              <a:t> </a:t>
            </a:r>
            <a:r>
              <a:rPr lang="en-US" sz="3000" b="0" u="sng">
                <a:solidFill>
                  <a:srgbClr val="FF0000"/>
                </a:solidFill>
                <a:latin typeface="Times New Roman" pitchFamily="18" charset="0"/>
                <a:cs typeface="Times New Roman" pitchFamily="18" charset="0"/>
              </a:rPr>
              <a:t>strict</a:t>
            </a:r>
            <a:r>
              <a:rPr lang="en-US" sz="3000" b="0" u="sng">
                <a:solidFill>
                  <a:srgbClr val="00B050"/>
                </a:solidFill>
                <a:latin typeface="Times New Roman" pitchFamily="18" charset="0"/>
                <a:cs typeface="Times New Roman" pitchFamily="18" charset="0"/>
              </a:rPr>
              <a:t> Halal</a:t>
            </a:r>
            <a:r>
              <a:rPr lang="en-US" sz="3000" b="0" u="sng">
                <a:latin typeface="Times New Roman" pitchFamily="18" charset="0"/>
                <a:cs typeface="Times New Roman" pitchFamily="18" charset="0"/>
              </a:rPr>
              <a:t> or </a:t>
            </a:r>
            <a:r>
              <a:rPr lang="en-US" sz="3000" b="0" u="sng">
                <a:solidFill>
                  <a:srgbClr val="00B0F0"/>
                </a:solidFill>
                <a:latin typeface="Times New Roman" pitchFamily="18" charset="0"/>
                <a:cs typeface="Times New Roman" pitchFamily="18" charset="0"/>
              </a:rPr>
              <a:t>Kosher</a:t>
            </a:r>
            <a:r>
              <a:rPr lang="en-US" sz="3000" b="0" u="sng">
                <a:latin typeface="Times New Roman" pitchFamily="18" charset="0"/>
                <a:cs typeface="Times New Roman" pitchFamily="18" charset="0"/>
              </a:rPr>
              <a:t> slaughter</a:t>
            </a:r>
            <a:r>
              <a:rPr lang="en-US" sz="3000" b="0">
                <a:latin typeface="Times New Roman" pitchFamily="18" charset="0"/>
                <a:cs typeface="Times New Roman" pitchFamily="18" charset="0"/>
              </a:rPr>
              <a:t>. Why?</a:t>
            </a:r>
          </a:p>
        </p:txBody>
      </p:sp>
      <p:sp>
        <p:nvSpPr>
          <p:cNvPr id="33795" name="Rectangle 3"/>
          <p:cNvSpPr>
            <a:spLocks noChangeArrowheads="1"/>
          </p:cNvSpPr>
          <p:nvPr/>
        </p:nvSpPr>
        <p:spPr bwMode="auto">
          <a:xfrm>
            <a:off x="381000" y="2852738"/>
            <a:ext cx="8305800" cy="3471862"/>
          </a:xfrm>
          <a:prstGeom prst="rect">
            <a:avLst/>
          </a:prstGeom>
          <a:noFill/>
          <a:ln w="9525">
            <a:solidFill>
              <a:schemeClr val="tx1"/>
            </a:solidFill>
            <a:miter lim="800000"/>
            <a:headEnd/>
            <a:tailEnd/>
          </a:ln>
        </p:spPr>
        <p:txBody>
          <a:bodyPr>
            <a:spAutoFit/>
          </a:bodyPr>
          <a:lstStyle/>
          <a:p>
            <a:pPr algn="just">
              <a:lnSpc>
                <a:spcPct val="150000"/>
              </a:lnSpc>
            </a:pPr>
            <a:r>
              <a:rPr lang="en-US" sz="3000" b="0">
                <a:latin typeface="Times New Roman" pitchFamily="18" charset="0"/>
                <a:cs typeface="Times New Roman" pitchFamily="18" charset="0"/>
              </a:rPr>
              <a:t>Because </a:t>
            </a:r>
            <a:r>
              <a:rPr lang="en-US" sz="3000" b="0">
                <a:solidFill>
                  <a:srgbClr val="0033CC"/>
                </a:solidFill>
                <a:latin typeface="Times New Roman" pitchFamily="18" charset="0"/>
                <a:cs typeface="Times New Roman" pitchFamily="18" charset="0"/>
              </a:rPr>
              <a:t>some of them</a:t>
            </a:r>
            <a:r>
              <a:rPr lang="en-US" sz="3000" b="0">
                <a:latin typeface="Times New Roman" pitchFamily="18" charset="0"/>
                <a:cs typeface="Times New Roman" pitchFamily="18" charset="0"/>
              </a:rPr>
              <a:t> render the animal/bird critically irreversibly injured at the time of slaughter with often </a:t>
            </a:r>
            <a:r>
              <a:rPr lang="en-US" sz="3000" b="0">
                <a:solidFill>
                  <a:srgbClr val="FF0000"/>
                </a:solidFill>
                <a:latin typeface="Times New Roman" pitchFamily="18" charset="0"/>
                <a:cs typeface="Times New Roman" pitchFamily="18" charset="0"/>
              </a:rPr>
              <a:t>unstable life </a:t>
            </a:r>
            <a:r>
              <a:rPr lang="en-US" sz="3000" b="0">
                <a:latin typeface="Times New Roman" pitchFamily="18" charset="0"/>
                <a:cs typeface="Times New Roman" pitchFamily="18" charset="0"/>
              </a:rPr>
              <a:t>(if not dead) that makes them </a:t>
            </a:r>
            <a:r>
              <a:rPr lang="en-US" sz="3000" b="0" u="sng">
                <a:latin typeface="Times New Roman" pitchFamily="18" charset="0"/>
                <a:cs typeface="Times New Roman" pitchFamily="18" charset="0"/>
              </a:rPr>
              <a:t>Non-Halal / Non-Kosher</a:t>
            </a:r>
            <a:r>
              <a:rPr lang="en-US" sz="3000" b="0">
                <a:latin typeface="Times New Roman" pitchFamily="18" charset="0"/>
                <a:cs typeface="Times New Roman" pitchFamily="18" charset="0"/>
              </a:rPr>
              <a:t> and forbidden as a source of food to Muslims and Jews. </a:t>
            </a:r>
          </a:p>
        </p:txBody>
      </p:sp>
      <p:pic>
        <p:nvPicPr>
          <p:cNvPr id="22532" name="Picture 4"/>
          <p:cNvPicPr>
            <a:picLocks noChangeAspect="1" noChangeArrowheads="1"/>
          </p:cNvPicPr>
          <p:nvPr/>
        </p:nvPicPr>
        <p:blipFill>
          <a:blip r:embed="rId2"/>
          <a:srcRect/>
          <a:stretch>
            <a:fillRect/>
          </a:stretch>
        </p:blipFill>
        <p:spPr bwMode="auto">
          <a:xfrm>
            <a:off x="7239000" y="990600"/>
            <a:ext cx="1676400" cy="167640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ppt_x"/>
                                          </p:val>
                                        </p:tav>
                                        <p:tav tm="100000">
                                          <p:val>
                                            <p:strVal val="#ppt_x"/>
                                          </p:val>
                                        </p:tav>
                                      </p:tavLst>
                                    </p:anim>
                                    <p:anim calcmode="lin" valueType="num">
                                      <p:cBhvr additive="base">
                                        <p:cTn id="8"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685800" y="533400"/>
            <a:ext cx="7620000" cy="2822575"/>
          </a:xfrm>
          <a:prstGeom prst="rect">
            <a:avLst/>
          </a:prstGeom>
          <a:solidFill>
            <a:schemeClr val="bg1"/>
          </a:solidFill>
          <a:ln w="76200">
            <a:solidFill>
              <a:srgbClr val="00B050"/>
            </a:solidFill>
            <a:miter lim="800000"/>
            <a:headEnd/>
            <a:tailEnd/>
          </a:ln>
        </p:spPr>
        <p:txBody>
          <a:bodyPr>
            <a:spAutoFit/>
          </a:bodyPr>
          <a:lstStyle/>
          <a:p>
            <a:pPr marL="514350" indent="-514350" algn="ctr">
              <a:lnSpc>
                <a:spcPct val="200000"/>
              </a:lnSpc>
            </a:pPr>
            <a:r>
              <a:rPr lang="en-US" sz="4400" b="0">
                <a:solidFill>
                  <a:srgbClr val="FF0000"/>
                </a:solidFill>
                <a:latin typeface="Times New Roman" pitchFamily="18" charset="0"/>
                <a:cs typeface="Times New Roman" pitchFamily="18" charset="0"/>
              </a:rPr>
              <a:t>So, what is stunning?</a:t>
            </a:r>
          </a:p>
          <a:p>
            <a:pPr marL="514350" indent="-514350" algn="ctr">
              <a:lnSpc>
                <a:spcPct val="200000"/>
              </a:lnSpc>
            </a:pPr>
            <a:r>
              <a:rPr lang="en-US" sz="4400" b="0">
                <a:solidFill>
                  <a:srgbClr val="FF0000"/>
                </a:solidFill>
                <a:latin typeface="Times New Roman" pitchFamily="18" charset="0"/>
                <a:cs typeface="Times New Roman" pitchFamily="18" charset="0"/>
              </a:rPr>
              <a:t> And what's wrong with it?</a:t>
            </a:r>
            <a:endParaRPr lang="ar-KW" sz="4400" b="0">
              <a:solidFill>
                <a:srgbClr val="FF0000"/>
              </a:solidFill>
              <a:latin typeface="Times New Roman" pitchFamily="18" charset="0"/>
              <a:cs typeface="Times New Roman" pitchFamily="18" charset="0"/>
            </a:endParaRPr>
          </a:p>
        </p:txBody>
      </p:sp>
      <p:sp>
        <p:nvSpPr>
          <p:cNvPr id="3" name="Rectangle 7"/>
          <p:cNvSpPr>
            <a:spLocks noChangeArrowheads="1"/>
          </p:cNvSpPr>
          <p:nvPr/>
        </p:nvSpPr>
        <p:spPr bwMode="auto">
          <a:xfrm>
            <a:off x="685800" y="3657600"/>
            <a:ext cx="7620000" cy="1384300"/>
          </a:xfrm>
          <a:prstGeom prst="rect">
            <a:avLst/>
          </a:prstGeom>
          <a:solidFill>
            <a:schemeClr val="bg1"/>
          </a:solidFill>
          <a:ln w="76200">
            <a:solidFill>
              <a:srgbClr val="7030A0"/>
            </a:solidFill>
            <a:miter lim="800000"/>
            <a:headEnd/>
            <a:tailEnd/>
          </a:ln>
        </p:spPr>
        <p:txBody>
          <a:bodyPr>
            <a:spAutoFit/>
          </a:bodyPr>
          <a:lstStyle/>
          <a:p>
            <a:pPr marL="514350" indent="-514350" algn="ctr"/>
            <a:r>
              <a:rPr lang="en-US" sz="2800" b="0">
                <a:solidFill>
                  <a:srgbClr val="0033CC"/>
                </a:solidFill>
                <a:latin typeface="Times New Roman" pitchFamily="18" charset="0"/>
                <a:cs typeface="Times New Roman" pitchFamily="18" charset="0"/>
              </a:rPr>
              <a:t>Many used it and ascertained that it is in favor of animal welfare and if used will not cause or lead to death!!</a:t>
            </a:r>
            <a:endParaRPr lang="ar-KW" sz="2800" b="0">
              <a:solidFill>
                <a:srgbClr val="0033CC"/>
              </a:solidFill>
              <a:latin typeface="Times New Roman" pitchFamily="18" charset="0"/>
              <a:cs typeface="Times New Roman" pitchFamily="18" charset="0"/>
            </a:endParaRPr>
          </a:p>
        </p:txBody>
      </p:sp>
      <p:sp>
        <p:nvSpPr>
          <p:cNvPr id="4" name="Rectangle 7"/>
          <p:cNvSpPr>
            <a:spLocks noChangeArrowheads="1"/>
          </p:cNvSpPr>
          <p:nvPr/>
        </p:nvSpPr>
        <p:spPr bwMode="auto">
          <a:xfrm>
            <a:off x="685800" y="5246688"/>
            <a:ext cx="7620000" cy="1077912"/>
          </a:xfrm>
          <a:prstGeom prst="rect">
            <a:avLst/>
          </a:prstGeom>
          <a:solidFill>
            <a:schemeClr val="bg1"/>
          </a:solidFill>
          <a:ln w="76200">
            <a:solidFill>
              <a:srgbClr val="FFC000"/>
            </a:solidFill>
            <a:miter lim="800000"/>
            <a:headEnd/>
            <a:tailEnd/>
          </a:ln>
        </p:spPr>
        <p:txBody>
          <a:bodyPr>
            <a:spAutoFit/>
          </a:bodyPr>
          <a:lstStyle/>
          <a:p>
            <a:pPr marL="514350" indent="-514350" algn="ctr"/>
            <a:r>
              <a:rPr lang="en-US" sz="3200" b="0">
                <a:solidFill>
                  <a:srgbClr val="006600"/>
                </a:solidFill>
                <a:latin typeface="Times New Roman" pitchFamily="18" charset="0"/>
                <a:cs typeface="Times New Roman" pitchFamily="18" charset="0"/>
              </a:rPr>
              <a:t>OK, let us examine our religious commands against their secular claims.</a:t>
            </a:r>
            <a:endParaRPr lang="ar-KW" sz="3200" b="0">
              <a:solidFill>
                <a:srgbClr val="006600"/>
              </a:solidFill>
              <a:latin typeface="Times New Roman" pitchFamily="18" charset="0"/>
              <a:cs typeface="Times New Roman" pitchFamily="18" charset="0"/>
            </a:endParaRPr>
          </a:p>
        </p:txBody>
      </p:sp>
      <p:pic>
        <p:nvPicPr>
          <p:cNvPr id="23557" name="Picture 5"/>
          <p:cNvPicPr>
            <a:picLocks noChangeAspect="1" noChangeArrowheads="1"/>
          </p:cNvPicPr>
          <p:nvPr/>
        </p:nvPicPr>
        <p:blipFill>
          <a:blip r:embed="rId2"/>
          <a:srcRect/>
          <a:stretch>
            <a:fillRect/>
          </a:stretch>
        </p:blipFill>
        <p:spPr bwMode="auto">
          <a:xfrm>
            <a:off x="7543800" y="1071563"/>
            <a:ext cx="1447800" cy="1443037"/>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228600" y="304800"/>
            <a:ext cx="8343900" cy="2219325"/>
          </a:xfrm>
          <a:prstGeom prst="rect">
            <a:avLst/>
          </a:prstGeom>
          <a:noFill/>
          <a:ln w="50800">
            <a:no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Practically, stunning is a pre-slaughtering method that make the animal or bird </a:t>
            </a:r>
            <a:r>
              <a:rPr lang="en-US" sz="3200" b="0" u="sng">
                <a:solidFill>
                  <a:srgbClr val="0033CC"/>
                </a:solidFill>
                <a:latin typeface="Times New Roman" pitchFamily="18" charset="0"/>
                <a:cs typeface="Times New Roman" pitchFamily="18" charset="0"/>
              </a:rPr>
              <a:t>at the time of slaughter</a:t>
            </a:r>
            <a:r>
              <a:rPr lang="en-US" sz="3200" b="0">
                <a:latin typeface="Times New Roman" pitchFamily="18" charset="0"/>
                <a:cs typeface="Times New Roman" pitchFamily="18" charset="0"/>
              </a:rPr>
              <a:t> </a:t>
            </a:r>
            <a:r>
              <a:rPr lang="en-US" sz="3200" b="0">
                <a:solidFill>
                  <a:srgbClr val="FF0000"/>
                </a:solidFill>
                <a:latin typeface="Times New Roman" pitchFamily="18" charset="0"/>
                <a:cs typeface="Times New Roman" pitchFamily="18" charset="0"/>
              </a:rPr>
              <a:t>motionless</a:t>
            </a:r>
            <a:r>
              <a:rPr lang="en-US" sz="3200" b="0">
                <a:latin typeface="Times New Roman" pitchFamily="18" charset="0"/>
                <a:cs typeface="Times New Roman" pitchFamily="18" charset="0"/>
              </a:rPr>
              <a:t>.</a:t>
            </a:r>
          </a:p>
        </p:txBody>
      </p:sp>
      <p:sp>
        <p:nvSpPr>
          <p:cNvPr id="5" name="Rectangle 6"/>
          <p:cNvSpPr>
            <a:spLocks noChangeArrowheads="1"/>
          </p:cNvSpPr>
          <p:nvPr/>
        </p:nvSpPr>
        <p:spPr bwMode="auto">
          <a:xfrm>
            <a:off x="228600" y="2763838"/>
            <a:ext cx="5295900" cy="3359150"/>
          </a:xfrm>
          <a:prstGeom prst="rect">
            <a:avLst/>
          </a:prstGeom>
          <a:noFill/>
          <a:ln w="50800">
            <a:noFill/>
            <a:miter lim="800000"/>
            <a:headEnd/>
            <a:tailEnd/>
          </a:ln>
        </p:spPr>
        <p:txBody>
          <a:bodyPr>
            <a:spAutoFit/>
          </a:bodyPr>
          <a:lstStyle/>
          <a:p>
            <a:pPr algn="just">
              <a:lnSpc>
                <a:spcPct val="150000"/>
              </a:lnSpc>
            </a:pPr>
            <a:r>
              <a:rPr lang="en-US" sz="2900" b="0">
                <a:latin typeface="Times New Roman" pitchFamily="18" charset="0"/>
                <a:cs typeface="Times New Roman" pitchFamily="18" charset="0"/>
              </a:rPr>
              <a:t>In certain types of stunning such as electrical stunning of chickens, stunning will make them at the time of slaughter temporarily </a:t>
            </a:r>
            <a:r>
              <a:rPr lang="en-US" sz="2900" b="0">
                <a:solidFill>
                  <a:srgbClr val="FF0000"/>
                </a:solidFill>
                <a:latin typeface="Times New Roman" pitchFamily="18" charset="0"/>
                <a:cs typeface="Times New Roman" pitchFamily="18" charset="0"/>
              </a:rPr>
              <a:t>without breathing</a:t>
            </a:r>
            <a:r>
              <a:rPr lang="en-US" sz="2900" b="0">
                <a:latin typeface="Times New Roman" pitchFamily="18" charset="0"/>
                <a:cs typeface="Times New Roman" pitchFamily="18" charset="0"/>
              </a:rPr>
              <a:t> as well.</a:t>
            </a:r>
          </a:p>
        </p:txBody>
      </p:sp>
      <p:pic>
        <p:nvPicPr>
          <p:cNvPr id="24580" name="Picture 5"/>
          <p:cNvPicPr>
            <a:picLocks noChangeAspect="1" noChangeArrowheads="1"/>
          </p:cNvPicPr>
          <p:nvPr/>
        </p:nvPicPr>
        <p:blipFill>
          <a:blip r:embed="rId2"/>
          <a:srcRect/>
          <a:stretch>
            <a:fillRect/>
          </a:stretch>
        </p:blipFill>
        <p:spPr bwMode="auto">
          <a:xfrm>
            <a:off x="5943600" y="3429000"/>
            <a:ext cx="2628900" cy="2081213"/>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381000" y="1828800"/>
            <a:ext cx="8229600" cy="2219325"/>
          </a:xfrm>
          <a:prstGeom prst="rect">
            <a:avLst/>
          </a:prstGeom>
          <a:solidFill>
            <a:schemeClr val="bg1"/>
          </a:solidFill>
          <a:ln w="50800">
            <a:solidFill>
              <a:srgbClr val="0070C0"/>
            </a:solid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If </a:t>
            </a:r>
            <a:r>
              <a:rPr lang="en-US" sz="3200" b="0">
                <a:solidFill>
                  <a:srgbClr val="FF0000"/>
                </a:solidFill>
                <a:latin typeface="Times New Roman" pitchFamily="18" charset="0"/>
                <a:cs typeface="Times New Roman" pitchFamily="18" charset="0"/>
              </a:rPr>
              <a:t>percussive captive bolt stunner </a:t>
            </a:r>
            <a:r>
              <a:rPr lang="en-US" sz="3200" b="0">
                <a:latin typeface="Times New Roman" pitchFamily="18" charset="0"/>
                <a:cs typeface="Times New Roman" pitchFamily="18" charset="0"/>
              </a:rPr>
              <a:t>is used and the stunned animals left without slaughtering they will not go back to life (i.e., Mawqoozah </a:t>
            </a:r>
            <a:r>
              <a:rPr lang="ar-KW" sz="3200" b="0">
                <a:latin typeface="Times New Roman" pitchFamily="18" charset="0"/>
                <a:cs typeface="Times New Roman" pitchFamily="18" charset="0"/>
              </a:rPr>
              <a:t>موقوذة</a:t>
            </a:r>
            <a:r>
              <a:rPr lang="en-US" sz="3200" b="0">
                <a:latin typeface="Times New Roman" pitchFamily="18" charset="0"/>
                <a:cs typeface="Times New Roman" pitchFamily="18" charset="0"/>
              </a:rPr>
              <a:t>).</a:t>
            </a:r>
          </a:p>
        </p:txBody>
      </p:sp>
      <p:sp>
        <p:nvSpPr>
          <p:cNvPr id="25603" name="Rectangle 7"/>
          <p:cNvSpPr>
            <a:spLocks noChangeArrowheads="1"/>
          </p:cNvSpPr>
          <p:nvPr/>
        </p:nvSpPr>
        <p:spPr bwMode="auto">
          <a:xfrm>
            <a:off x="381000" y="152400"/>
            <a:ext cx="8229600" cy="1481138"/>
          </a:xfrm>
          <a:prstGeom prst="rect">
            <a:avLst/>
          </a:prstGeom>
          <a:solidFill>
            <a:schemeClr val="bg1"/>
          </a:solidFill>
          <a:ln w="76200">
            <a:solidFill>
              <a:srgbClr val="00B050"/>
            </a:solidFill>
            <a:miter lim="800000"/>
            <a:headEnd/>
            <a:tailEnd/>
          </a:ln>
        </p:spPr>
        <p:txBody>
          <a:bodyPr>
            <a:spAutoFit/>
          </a:bodyPr>
          <a:lstStyle/>
          <a:p>
            <a:pPr marL="514350" indent="-514350" algn="just">
              <a:lnSpc>
                <a:spcPct val="150000"/>
              </a:lnSpc>
            </a:pPr>
            <a:r>
              <a:rPr lang="en-US" sz="3200" b="0">
                <a:solidFill>
                  <a:srgbClr val="FF0000"/>
                </a:solidFill>
                <a:latin typeface="Times New Roman" pitchFamily="18" charset="0"/>
                <a:cs typeface="Times New Roman" pitchFamily="18" charset="0"/>
              </a:rPr>
              <a:t>What is the effect of stunning on animal/bird before slaughter?</a:t>
            </a:r>
            <a:endParaRPr lang="ar-KW" sz="3200" b="0">
              <a:solidFill>
                <a:srgbClr val="FF0000"/>
              </a:solidFill>
              <a:latin typeface="Times New Roman" pitchFamily="18" charset="0"/>
              <a:cs typeface="Times New Roman" pitchFamily="18" charset="0"/>
            </a:endParaRPr>
          </a:p>
        </p:txBody>
      </p:sp>
      <p:pic>
        <p:nvPicPr>
          <p:cNvPr id="25604" name="Picture 3"/>
          <p:cNvPicPr>
            <a:picLocks noChangeAspect="1" noChangeArrowheads="1"/>
          </p:cNvPicPr>
          <p:nvPr/>
        </p:nvPicPr>
        <p:blipFill>
          <a:blip r:embed="rId2"/>
          <a:srcRect/>
          <a:stretch>
            <a:fillRect/>
          </a:stretch>
        </p:blipFill>
        <p:spPr bwMode="auto">
          <a:xfrm>
            <a:off x="5257800" y="4210050"/>
            <a:ext cx="3429000" cy="2571750"/>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2400" y="3770313"/>
            <a:ext cx="8915400" cy="2771775"/>
            <a:chOff x="152400" y="3770301"/>
            <a:chExt cx="8915400" cy="2771159"/>
          </a:xfrm>
        </p:grpSpPr>
        <p:sp>
          <p:nvSpPr>
            <p:cNvPr id="14" name="Rectangle 13"/>
            <p:cNvSpPr/>
            <p:nvPr/>
          </p:nvSpPr>
          <p:spPr bwMode="auto">
            <a:xfrm>
              <a:off x="152400" y="4648200"/>
              <a:ext cx="8915400" cy="1307537"/>
            </a:xfrm>
            <a:prstGeom prst="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150000"/>
                </a:lnSpc>
                <a:defRPr/>
              </a:pPr>
              <a:r>
                <a:rPr lang="en-US" sz="2800" b="0" u="sng" dirty="0">
                  <a:solidFill>
                    <a:srgbClr val="FF0000"/>
                  </a:solidFill>
                  <a:latin typeface="Times New Roman" pitchFamily="18" charset="0"/>
                  <a:cs typeface="Times New Roman" pitchFamily="18" charset="0"/>
                </a:rPr>
                <a:t>Low frequency is by far the biggest factor in causing death</a:t>
              </a:r>
              <a:r>
                <a:rPr lang="en-US" sz="2800" b="0" dirty="0">
                  <a:solidFill>
                    <a:srgbClr val="FF0000"/>
                  </a:solidFill>
                  <a:latin typeface="Times New Roman" pitchFamily="18" charset="0"/>
                  <a:cs typeface="Times New Roman" pitchFamily="18" charset="0"/>
                </a:rPr>
                <a:t> </a:t>
              </a:r>
              <a:r>
                <a:rPr lang="en-US" sz="2800" b="0" dirty="0">
                  <a:latin typeface="Times New Roman" pitchFamily="18" charset="0"/>
                  <a:cs typeface="Times New Roman" pitchFamily="18" charset="0"/>
                </a:rPr>
                <a:t>but we cannot rule out the effect of high current*.</a:t>
              </a:r>
              <a:endParaRPr lang="en-US" sz="2800" b="0" dirty="0">
                <a:solidFill>
                  <a:srgbClr val="FF0000"/>
                </a:solidFill>
                <a:latin typeface="Times New Roman" pitchFamily="18" charset="0"/>
                <a:cs typeface="Times New Roman" pitchFamily="18" charset="0"/>
              </a:endParaRPr>
            </a:p>
          </p:txBody>
        </p:sp>
        <p:sp>
          <p:nvSpPr>
            <p:cNvPr id="8" name="Rectangle 7"/>
            <p:cNvSpPr/>
            <p:nvPr/>
          </p:nvSpPr>
          <p:spPr bwMode="auto">
            <a:xfrm>
              <a:off x="381000" y="3770301"/>
              <a:ext cx="2286000" cy="107697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lnSpc>
                  <a:spcPct val="200000"/>
                </a:lnSpc>
                <a:defRPr/>
              </a:pPr>
              <a:r>
                <a:rPr lang="en-US" sz="3200" b="0" dirty="0">
                  <a:latin typeface="Times New Roman" pitchFamily="18" charset="0"/>
                  <a:cs typeface="Times New Roman" pitchFamily="18" charset="0"/>
                </a:rPr>
                <a:t>However</a:t>
              </a:r>
              <a:endParaRPr lang="ar-KW" sz="3200" b="0" dirty="0">
                <a:latin typeface="Times New Roman" pitchFamily="18" charset="0"/>
                <a:cs typeface="Times New Roman" pitchFamily="18" charset="0"/>
              </a:endParaRPr>
            </a:p>
          </p:txBody>
        </p:sp>
        <p:sp>
          <p:nvSpPr>
            <p:cNvPr id="26637" name="Rectangle 9"/>
            <p:cNvSpPr>
              <a:spLocks noChangeArrowheads="1"/>
            </p:cNvSpPr>
            <p:nvPr/>
          </p:nvSpPr>
          <p:spPr bwMode="auto">
            <a:xfrm>
              <a:off x="304800" y="6172200"/>
              <a:ext cx="1749197" cy="369260"/>
            </a:xfrm>
            <a:prstGeom prst="rect">
              <a:avLst/>
            </a:prstGeom>
            <a:noFill/>
            <a:ln w="9525">
              <a:noFill/>
              <a:miter lim="800000"/>
              <a:headEnd/>
              <a:tailEnd/>
            </a:ln>
          </p:spPr>
          <p:txBody>
            <a:bodyPr wrap="none">
              <a:spAutoFit/>
            </a:bodyPr>
            <a:lstStyle/>
            <a:p>
              <a:r>
                <a:rPr lang="en-US" b="0">
                  <a:latin typeface="Times New Roman" pitchFamily="18" charset="0"/>
                  <a:cs typeface="Times New Roman" pitchFamily="18" charset="0"/>
                </a:rPr>
                <a:t>* Rizwan Khalid</a:t>
              </a:r>
              <a:endParaRPr lang="en-US" b="0"/>
            </a:p>
          </p:txBody>
        </p:sp>
      </p:grpSp>
      <p:sp>
        <p:nvSpPr>
          <p:cNvPr id="12" name="Rectangle 11"/>
          <p:cNvSpPr/>
          <p:nvPr/>
        </p:nvSpPr>
        <p:spPr>
          <a:xfrm>
            <a:off x="304800" y="228600"/>
            <a:ext cx="8686800" cy="378565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a:spAutoFit/>
          </a:bodyPr>
          <a:lstStyle/>
          <a:p>
            <a:pPr algn="just">
              <a:lnSpc>
                <a:spcPct val="150000"/>
              </a:lnSpc>
              <a:defRPr/>
            </a:pPr>
            <a:r>
              <a:rPr lang="en-US" sz="3200" b="0" dirty="0">
                <a:solidFill>
                  <a:schemeClr val="tx1"/>
                </a:solidFill>
                <a:latin typeface="Times New Roman" pitchFamily="18" charset="0"/>
                <a:cs typeface="Times New Roman" pitchFamily="18" charset="0"/>
              </a:rPr>
              <a:t>With electrical stunning, many variables decide its quality in term of animal’s death and living, and the most important ones are: </a:t>
            </a:r>
          </a:p>
          <a:p>
            <a:pPr algn="ctr">
              <a:lnSpc>
                <a:spcPct val="150000"/>
              </a:lnSpc>
              <a:defRPr/>
            </a:pPr>
            <a:r>
              <a:rPr lang="en-US" sz="3200" b="0" dirty="0">
                <a:solidFill>
                  <a:schemeClr val="tx1"/>
                </a:solidFill>
                <a:latin typeface="Times New Roman" pitchFamily="18" charset="0"/>
                <a:cs typeface="Times New Roman" pitchFamily="18" charset="0"/>
              </a:rPr>
              <a:t>The combination of </a:t>
            </a:r>
          </a:p>
          <a:p>
            <a:pPr algn="ctr">
              <a:lnSpc>
                <a:spcPct val="150000"/>
              </a:lnSpc>
              <a:defRPr/>
            </a:pPr>
            <a:r>
              <a:rPr lang="en-US" sz="3200" b="0" dirty="0">
                <a:solidFill>
                  <a:schemeClr val="tx1"/>
                </a:solidFill>
                <a:latin typeface="Times New Roman" pitchFamily="18" charset="0"/>
                <a:cs typeface="Times New Roman" pitchFamily="18" charset="0"/>
              </a:rPr>
              <a:t>Current (mA) and Frequency (Hz)</a:t>
            </a:r>
          </a:p>
        </p:txBody>
      </p:sp>
      <p:pic>
        <p:nvPicPr>
          <p:cNvPr id="26630" name="Picture 12"/>
          <p:cNvPicPr>
            <a:picLocks noChangeAspect="1" noChangeArrowheads="1"/>
          </p:cNvPicPr>
          <p:nvPr/>
        </p:nvPicPr>
        <p:blipFill>
          <a:blip r:embed="rId2"/>
          <a:srcRect/>
          <a:stretch>
            <a:fillRect/>
          </a:stretch>
        </p:blipFill>
        <p:spPr bwMode="auto">
          <a:xfrm>
            <a:off x="7010400" y="1905000"/>
            <a:ext cx="1803400" cy="1352550"/>
          </a:xfrm>
          <a:prstGeom prst="rect">
            <a:avLst/>
          </a:prstGeom>
          <a:noFill/>
          <a:ln w="9525">
            <a:noFill/>
            <a:miter lim="800000"/>
            <a:headEnd/>
            <a:tailEnd/>
          </a:ln>
        </p:spPr>
      </p:pic>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52400" y="76200"/>
            <a:ext cx="8686800" cy="3324225"/>
          </a:xfrm>
          <a:prstGeom prst="rect">
            <a:avLst/>
          </a:prstGeom>
          <a:solidFill>
            <a:schemeClr val="bg1"/>
          </a:solidFill>
          <a:ln w="9525">
            <a:solidFill>
              <a:srgbClr val="00B0F0"/>
            </a:solid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Accordingly, chicken carcasses, which comes to all GCC and Middle East countries from Europe, America and Brazil, that are accompanied with a Halal certificate and are stunned</a:t>
            </a:r>
            <a:r>
              <a:rPr lang="en-US" sz="2800" b="0" baseline="30000">
                <a:latin typeface="Times New Roman" pitchFamily="18" charset="0"/>
                <a:cs typeface="Times New Roman" pitchFamily="18" charset="0"/>
              </a:rPr>
              <a:t>*, **</a:t>
            </a:r>
            <a:r>
              <a:rPr lang="en-US" sz="2800" b="0">
                <a:latin typeface="Times New Roman" pitchFamily="18" charset="0"/>
                <a:cs typeface="Times New Roman" pitchFamily="18" charset="0"/>
              </a:rPr>
              <a:t> </a:t>
            </a:r>
            <a:r>
              <a:rPr lang="en-US" sz="2800" b="0">
                <a:solidFill>
                  <a:srgbClr val="FF3300"/>
                </a:solidFill>
                <a:latin typeface="Times New Roman" pitchFamily="18" charset="0"/>
                <a:cs typeface="Times New Roman" pitchFamily="18" charset="0"/>
              </a:rPr>
              <a:t>with a frequency of 50 Hz</a:t>
            </a:r>
            <a:r>
              <a:rPr lang="en-US" sz="2800" b="0">
                <a:latin typeface="Times New Roman" pitchFamily="18" charset="0"/>
                <a:cs typeface="Times New Roman" pitchFamily="18" charset="0"/>
              </a:rPr>
              <a:t> the percentage rate of killed ranged from 61%-99%.</a:t>
            </a:r>
            <a:endParaRPr lang="ar-KW" sz="2800" b="0">
              <a:latin typeface="Times New Roman" pitchFamily="18" charset="0"/>
              <a:cs typeface="Times New Roman" pitchFamily="18" charset="0"/>
            </a:endParaRPr>
          </a:p>
        </p:txBody>
      </p:sp>
      <p:sp>
        <p:nvSpPr>
          <p:cNvPr id="10" name="Rectangle 6"/>
          <p:cNvSpPr>
            <a:spLocks noChangeArrowheads="1"/>
          </p:cNvSpPr>
          <p:nvPr/>
        </p:nvSpPr>
        <p:spPr bwMode="auto">
          <a:xfrm>
            <a:off x="2362200" y="3930650"/>
            <a:ext cx="5943600" cy="412750"/>
          </a:xfrm>
          <a:prstGeom prst="rect">
            <a:avLst/>
          </a:prstGeom>
          <a:solidFill>
            <a:srgbClr val="FFFF00"/>
          </a:solidFill>
          <a:ln w="76200">
            <a:noFill/>
            <a:miter lim="800000"/>
            <a:headEnd/>
            <a:tailEnd/>
          </a:ln>
        </p:spPr>
        <p:txBody>
          <a:bodyPr>
            <a:spAutoFit/>
          </a:bodyPr>
          <a:lstStyle/>
          <a:p>
            <a:pPr algn="ctr" rtl="1">
              <a:lnSpc>
                <a:spcPts val="2500"/>
              </a:lnSpc>
              <a:defRPr/>
            </a:pPr>
            <a:r>
              <a:rPr lang="en-US" sz="2800" b="0" kern="0" dirty="0">
                <a:solidFill>
                  <a:srgbClr val="002060"/>
                </a:solidFill>
                <a:latin typeface="Times New Roman" pitchFamily="18" charset="0"/>
                <a:cs typeface="Times New Roman" pitchFamily="18" charset="0"/>
              </a:rPr>
              <a:t>At 75  mA    the rate kill is 61%</a:t>
            </a:r>
            <a:endParaRPr lang="ar-KW" sz="2800" b="0" kern="0" dirty="0">
              <a:solidFill>
                <a:srgbClr val="002060"/>
              </a:solidFill>
              <a:latin typeface="Times New Roman" pitchFamily="18" charset="0"/>
              <a:cs typeface="Times New Roman" pitchFamily="18" charset="0"/>
            </a:endParaRPr>
          </a:p>
        </p:txBody>
      </p:sp>
      <p:sp>
        <p:nvSpPr>
          <p:cNvPr id="11" name="Rectangle 6"/>
          <p:cNvSpPr>
            <a:spLocks noChangeArrowheads="1"/>
          </p:cNvSpPr>
          <p:nvPr/>
        </p:nvSpPr>
        <p:spPr bwMode="auto">
          <a:xfrm>
            <a:off x="2362200" y="4387850"/>
            <a:ext cx="5943600" cy="412750"/>
          </a:xfrm>
          <a:prstGeom prst="rect">
            <a:avLst/>
          </a:prstGeom>
          <a:solidFill>
            <a:srgbClr val="FFFF00"/>
          </a:solidFill>
          <a:ln w="76200">
            <a:noFill/>
            <a:miter lim="800000"/>
            <a:headEnd/>
            <a:tailEnd/>
          </a:ln>
        </p:spPr>
        <p:txBody>
          <a:bodyPr>
            <a:spAutoFit/>
          </a:bodyPr>
          <a:lstStyle/>
          <a:p>
            <a:pPr algn="ctr" rtl="1">
              <a:lnSpc>
                <a:spcPts val="2500"/>
              </a:lnSpc>
              <a:defRPr/>
            </a:pPr>
            <a:r>
              <a:rPr lang="en-US" sz="2800" b="0" kern="0" dirty="0">
                <a:solidFill>
                  <a:srgbClr val="002060"/>
                </a:solidFill>
                <a:latin typeface="Times New Roman" pitchFamily="18" charset="0"/>
                <a:cs typeface="Times New Roman" pitchFamily="18" charset="0"/>
              </a:rPr>
              <a:t>At 90  mA    the rate kill is 80%</a:t>
            </a:r>
            <a:endParaRPr lang="ar-KW" sz="2800" b="0" kern="0" dirty="0">
              <a:solidFill>
                <a:srgbClr val="002060"/>
              </a:solidFill>
              <a:latin typeface="Times New Roman" pitchFamily="18" charset="0"/>
              <a:cs typeface="Times New Roman" pitchFamily="18" charset="0"/>
            </a:endParaRPr>
          </a:p>
        </p:txBody>
      </p:sp>
      <p:sp>
        <p:nvSpPr>
          <p:cNvPr id="12" name="Rectangle 6"/>
          <p:cNvSpPr>
            <a:spLocks noChangeArrowheads="1"/>
          </p:cNvSpPr>
          <p:nvPr/>
        </p:nvSpPr>
        <p:spPr bwMode="auto">
          <a:xfrm>
            <a:off x="2362200" y="4845050"/>
            <a:ext cx="5943600" cy="412750"/>
          </a:xfrm>
          <a:prstGeom prst="rect">
            <a:avLst/>
          </a:prstGeom>
          <a:solidFill>
            <a:srgbClr val="FFFF00"/>
          </a:solidFill>
          <a:ln w="76200">
            <a:noFill/>
            <a:miter lim="800000"/>
            <a:headEnd/>
            <a:tailEnd/>
          </a:ln>
        </p:spPr>
        <p:txBody>
          <a:bodyPr>
            <a:spAutoFit/>
          </a:bodyPr>
          <a:lstStyle/>
          <a:p>
            <a:pPr algn="ctr" rtl="1">
              <a:lnSpc>
                <a:spcPts val="2500"/>
              </a:lnSpc>
              <a:defRPr/>
            </a:pPr>
            <a:r>
              <a:rPr lang="en-US" sz="2800" b="0" kern="0" dirty="0">
                <a:solidFill>
                  <a:srgbClr val="002060"/>
                </a:solidFill>
                <a:latin typeface="Times New Roman" pitchFamily="18" charset="0"/>
                <a:cs typeface="Times New Roman" pitchFamily="18" charset="0"/>
              </a:rPr>
              <a:t>At 120  mA    the rate kill is 95%</a:t>
            </a:r>
            <a:endParaRPr lang="ar-KW" sz="2800" b="0" kern="0" dirty="0">
              <a:solidFill>
                <a:srgbClr val="002060"/>
              </a:solidFill>
              <a:latin typeface="Times New Roman" pitchFamily="18" charset="0"/>
              <a:cs typeface="Times New Roman" pitchFamily="18" charset="0"/>
            </a:endParaRPr>
          </a:p>
        </p:txBody>
      </p:sp>
      <p:sp>
        <p:nvSpPr>
          <p:cNvPr id="13" name="Rectangle 6"/>
          <p:cNvSpPr>
            <a:spLocks noChangeArrowheads="1"/>
          </p:cNvSpPr>
          <p:nvPr/>
        </p:nvSpPr>
        <p:spPr bwMode="auto">
          <a:xfrm>
            <a:off x="2362200" y="5302250"/>
            <a:ext cx="5943600" cy="412750"/>
          </a:xfrm>
          <a:prstGeom prst="rect">
            <a:avLst/>
          </a:prstGeom>
          <a:solidFill>
            <a:srgbClr val="FFFF00"/>
          </a:solidFill>
          <a:ln w="76200">
            <a:noFill/>
            <a:miter lim="800000"/>
            <a:headEnd/>
            <a:tailEnd/>
          </a:ln>
        </p:spPr>
        <p:txBody>
          <a:bodyPr>
            <a:spAutoFit/>
          </a:bodyPr>
          <a:lstStyle/>
          <a:p>
            <a:pPr algn="ctr" rtl="1">
              <a:lnSpc>
                <a:spcPts val="2500"/>
              </a:lnSpc>
              <a:defRPr/>
            </a:pPr>
            <a:r>
              <a:rPr lang="en-US" sz="2800" b="0" kern="0" dirty="0">
                <a:solidFill>
                  <a:srgbClr val="002060"/>
                </a:solidFill>
                <a:latin typeface="Times New Roman" pitchFamily="18" charset="0"/>
                <a:cs typeface="Times New Roman" pitchFamily="18" charset="0"/>
              </a:rPr>
              <a:t>At 148  mA    the rate kill is 99%</a:t>
            </a:r>
            <a:endParaRPr lang="ar-KW" sz="2800" b="0" kern="0" dirty="0">
              <a:solidFill>
                <a:srgbClr val="002060"/>
              </a:solidFill>
              <a:latin typeface="Times New Roman" pitchFamily="18" charset="0"/>
              <a:cs typeface="Times New Roman" pitchFamily="18" charset="0"/>
            </a:endParaRPr>
          </a:p>
        </p:txBody>
      </p:sp>
      <p:sp>
        <p:nvSpPr>
          <p:cNvPr id="9" name="Rectangle 6"/>
          <p:cNvSpPr>
            <a:spLocks noChangeArrowheads="1"/>
          </p:cNvSpPr>
          <p:nvPr/>
        </p:nvSpPr>
        <p:spPr bwMode="auto">
          <a:xfrm>
            <a:off x="2362200" y="3473450"/>
            <a:ext cx="5943600" cy="412750"/>
          </a:xfrm>
          <a:prstGeom prst="rect">
            <a:avLst/>
          </a:prstGeom>
          <a:solidFill>
            <a:srgbClr val="FFFF00"/>
          </a:solidFill>
          <a:ln w="76200">
            <a:noFill/>
            <a:miter lim="800000"/>
            <a:headEnd/>
            <a:tailEnd/>
          </a:ln>
        </p:spPr>
        <p:txBody>
          <a:bodyPr>
            <a:spAutoFit/>
          </a:bodyPr>
          <a:lstStyle/>
          <a:p>
            <a:pPr algn="ctr" rtl="1">
              <a:lnSpc>
                <a:spcPts val="2500"/>
              </a:lnSpc>
              <a:defRPr/>
            </a:pPr>
            <a:r>
              <a:rPr lang="en-US" sz="2800" b="0" kern="0" dirty="0">
                <a:solidFill>
                  <a:srgbClr val="002060"/>
                </a:solidFill>
                <a:latin typeface="Times New Roman" pitchFamily="18" charset="0"/>
                <a:cs typeface="Times New Roman" pitchFamily="18" charset="0"/>
              </a:rPr>
              <a:t>At 60 mA    the rate kill is 22%</a:t>
            </a:r>
            <a:endParaRPr lang="ar-KW" sz="2800" b="0" kern="0" dirty="0">
              <a:solidFill>
                <a:srgbClr val="002060"/>
              </a:solidFill>
              <a:latin typeface="Times New Roman" pitchFamily="18" charset="0"/>
              <a:cs typeface="Times New Roman" pitchFamily="18" charset="0"/>
            </a:endParaRPr>
          </a:p>
        </p:txBody>
      </p:sp>
      <p:sp>
        <p:nvSpPr>
          <p:cNvPr id="27656" name="Rectangle 1"/>
          <p:cNvSpPr>
            <a:spLocks noChangeArrowheads="1"/>
          </p:cNvSpPr>
          <p:nvPr/>
        </p:nvSpPr>
        <p:spPr bwMode="auto">
          <a:xfrm>
            <a:off x="76200" y="4489450"/>
            <a:ext cx="2057400" cy="2168525"/>
          </a:xfrm>
          <a:prstGeom prst="rect">
            <a:avLst/>
          </a:prstGeom>
          <a:noFill/>
          <a:ln w="9525">
            <a:solidFill>
              <a:schemeClr val="tx1"/>
            </a:solidFill>
            <a:miter lim="800000"/>
            <a:headEnd/>
            <a:tailEnd/>
          </a:ln>
        </p:spPr>
        <p:txBody>
          <a:bodyPr anchor="ctr">
            <a:spAutoFit/>
          </a:bodyPr>
          <a:lstStyle/>
          <a:p>
            <a:pPr eaLnBrk="0" hangingPunct="0"/>
            <a:r>
              <a:rPr lang="en-US" sz="900" b="0">
                <a:solidFill>
                  <a:srgbClr val="000000"/>
                </a:solidFill>
                <a:latin typeface="Times New Roman" pitchFamily="18" charset="0"/>
                <a:cs typeface="Times New Roman" pitchFamily="18" charset="0"/>
              </a:rPr>
              <a:t>*Gregory N.G. &amp; Wotton S.B. (1990). Effect of stunning on spontaneous physical activity and evoked activity in the brain. British Poultry Science. 31: 215-220.</a:t>
            </a:r>
          </a:p>
          <a:p>
            <a:pPr eaLnBrk="0" hangingPunct="0"/>
            <a:r>
              <a:rPr lang="en-US" sz="900" b="0">
                <a:solidFill>
                  <a:srgbClr val="000000"/>
                </a:solidFill>
                <a:latin typeface="Times New Roman" pitchFamily="18" charset="0"/>
                <a:cs typeface="Times New Roman" pitchFamily="18" charset="0"/>
              </a:rPr>
              <a:t>**Gregory, N. G., and S. B. Wotton (1987). Effect of electrical stunning on the electroencephalogram in chickens. Br. Vet. J.: 143, 175-183.</a:t>
            </a:r>
          </a:p>
          <a:p>
            <a:pPr eaLnBrk="0" hangingPunct="0"/>
            <a:r>
              <a:rPr lang="en-US" sz="900" b="0">
                <a:solidFill>
                  <a:srgbClr val="000000"/>
                </a:solidFill>
                <a:latin typeface="Times New Roman" pitchFamily="18" charset="0"/>
                <a:cs typeface="Times New Roman" pitchFamily="18" charset="0"/>
              </a:rPr>
              <a:t>***S. Prinz, G. Van Oijen, F. Ehinger, A. Coenen and W. Bessei (2010). Electroencephalograms and physical reflexes of broilers after electrical waterbath stunning using an alternating current. Poult Sci. 89:1265-1274.</a:t>
            </a:r>
            <a:endParaRPr lang="en-US" sz="900" b="0">
              <a:latin typeface="Times New Roman" pitchFamily="18" charset="0"/>
              <a:cs typeface="Times New Roman" pitchFamily="18" charset="0"/>
            </a:endParaRPr>
          </a:p>
        </p:txBody>
      </p:sp>
      <p:sp>
        <p:nvSpPr>
          <p:cNvPr id="15" name="Rectangle 6"/>
          <p:cNvSpPr>
            <a:spLocks noChangeArrowheads="1"/>
          </p:cNvSpPr>
          <p:nvPr/>
        </p:nvSpPr>
        <p:spPr bwMode="auto">
          <a:xfrm>
            <a:off x="2362200" y="5791200"/>
            <a:ext cx="6629400" cy="452438"/>
          </a:xfrm>
          <a:prstGeom prst="rect">
            <a:avLst/>
          </a:prstGeom>
          <a:solidFill>
            <a:srgbClr val="FFFF00"/>
          </a:solidFill>
          <a:ln w="76200">
            <a:noFill/>
            <a:miter lim="800000"/>
            <a:headEnd/>
            <a:tailEnd/>
          </a:ln>
        </p:spPr>
        <p:txBody>
          <a:bodyPr>
            <a:spAutoFit/>
          </a:bodyPr>
          <a:lstStyle/>
          <a:p>
            <a:pPr algn="ctr" rtl="1">
              <a:lnSpc>
                <a:spcPts val="3000"/>
              </a:lnSpc>
              <a:defRPr/>
            </a:pPr>
            <a:r>
              <a:rPr lang="ar-KW" sz="2400" b="0" kern="0" dirty="0">
                <a:solidFill>
                  <a:srgbClr val="002060"/>
                </a:solidFill>
                <a:latin typeface="Times New Roman" pitchFamily="18" charset="0"/>
                <a:cs typeface="Times New Roman" pitchFamily="18" charset="0"/>
              </a:rPr>
              <a:t>***</a:t>
            </a:r>
            <a:r>
              <a:rPr lang="en-US" sz="2400" b="0" kern="0" dirty="0">
                <a:solidFill>
                  <a:srgbClr val="FF3300"/>
                </a:solidFill>
                <a:latin typeface="Times New Roman" pitchFamily="18" charset="0"/>
                <a:cs typeface="Times New Roman" pitchFamily="18" charset="0"/>
              </a:rPr>
              <a:t>At 70-100 Hz</a:t>
            </a:r>
            <a:r>
              <a:rPr lang="en-US" sz="2400" b="0" kern="0" dirty="0">
                <a:solidFill>
                  <a:srgbClr val="002060"/>
                </a:solidFill>
                <a:latin typeface="Times New Roman" pitchFamily="18" charset="0"/>
                <a:cs typeface="Times New Roman" pitchFamily="18" charset="0"/>
              </a:rPr>
              <a:t>, at 100 mA the rate kill is 80%</a:t>
            </a:r>
            <a:endParaRPr lang="ar-KW" sz="2400" b="0" kern="0" dirty="0">
              <a:solidFill>
                <a:srgbClr val="002060"/>
              </a:solidFill>
              <a:latin typeface="Times New Roman" pitchFamily="18" charset="0"/>
              <a:cs typeface="Times New Roman" pitchFamily="18" charset="0"/>
            </a:endParaRPr>
          </a:p>
        </p:txBody>
      </p:sp>
      <p:sp>
        <p:nvSpPr>
          <p:cNvPr id="16" name="Rectangle 6"/>
          <p:cNvSpPr>
            <a:spLocks noChangeArrowheads="1"/>
          </p:cNvSpPr>
          <p:nvPr/>
        </p:nvSpPr>
        <p:spPr bwMode="auto">
          <a:xfrm>
            <a:off x="2362200" y="6329363"/>
            <a:ext cx="6629400" cy="452437"/>
          </a:xfrm>
          <a:prstGeom prst="rect">
            <a:avLst/>
          </a:prstGeom>
          <a:solidFill>
            <a:srgbClr val="FFFF00"/>
          </a:solidFill>
          <a:ln w="76200">
            <a:noFill/>
            <a:miter lim="800000"/>
            <a:headEnd/>
            <a:tailEnd/>
          </a:ln>
        </p:spPr>
        <p:txBody>
          <a:bodyPr>
            <a:spAutoFit/>
          </a:bodyPr>
          <a:lstStyle/>
          <a:p>
            <a:pPr algn="ctr" rtl="1">
              <a:lnSpc>
                <a:spcPts val="3000"/>
              </a:lnSpc>
              <a:defRPr/>
            </a:pPr>
            <a:r>
              <a:rPr lang="ar-KW" sz="2400" b="0" kern="0" dirty="0">
                <a:solidFill>
                  <a:srgbClr val="002060"/>
                </a:solidFill>
                <a:latin typeface="Times New Roman" pitchFamily="18" charset="0"/>
                <a:cs typeface="Times New Roman" pitchFamily="18" charset="0"/>
              </a:rPr>
              <a:t>***</a:t>
            </a:r>
            <a:r>
              <a:rPr lang="en-US" sz="2400" b="0" kern="0" dirty="0">
                <a:solidFill>
                  <a:srgbClr val="FF3300"/>
                </a:solidFill>
                <a:latin typeface="Times New Roman" pitchFamily="18" charset="0"/>
                <a:cs typeface="Times New Roman" pitchFamily="18" charset="0"/>
              </a:rPr>
              <a:t>At 200 Hz</a:t>
            </a:r>
            <a:r>
              <a:rPr lang="en-US" sz="2400" b="0" kern="0" dirty="0">
                <a:solidFill>
                  <a:srgbClr val="002060"/>
                </a:solidFill>
                <a:latin typeface="Times New Roman" pitchFamily="18" charset="0"/>
                <a:cs typeface="Times New Roman" pitchFamily="18" charset="0"/>
              </a:rPr>
              <a:t>, at 120-150 mA the rate kill is 80%</a:t>
            </a:r>
            <a:endParaRPr lang="ar-KW" sz="2400" b="0" kern="0" dirty="0">
              <a:solidFill>
                <a:srgbClr val="002060"/>
              </a:solidFill>
              <a:latin typeface="Times New Roman" pitchFamily="18" charset="0"/>
              <a:cs typeface="Times New Roman" pitchFamily="18" charset="0"/>
            </a:endParaRPr>
          </a:p>
        </p:txBody>
      </p:sp>
      <p:sp>
        <p:nvSpPr>
          <p:cNvPr id="2" name="Rectangle 1"/>
          <p:cNvSpPr>
            <a:spLocks noChangeArrowheads="1"/>
          </p:cNvSpPr>
          <p:nvPr/>
        </p:nvSpPr>
        <p:spPr bwMode="auto">
          <a:xfrm>
            <a:off x="152400" y="3657600"/>
            <a:ext cx="2109788" cy="338138"/>
          </a:xfrm>
          <a:prstGeom prst="rect">
            <a:avLst/>
          </a:prstGeom>
          <a:noFill/>
          <a:ln w="9525">
            <a:noFill/>
            <a:miter lim="800000"/>
            <a:headEnd/>
            <a:tailEnd/>
          </a:ln>
        </p:spPr>
        <p:txBody>
          <a:bodyPr wrap="none">
            <a:spAutoFit/>
          </a:bodyPr>
          <a:lstStyle/>
          <a:p>
            <a:r>
              <a:rPr lang="en-US" sz="1600">
                <a:solidFill>
                  <a:srgbClr val="FF3300"/>
                </a:solidFill>
                <a:latin typeface="Times New Roman" pitchFamily="18" charset="0"/>
                <a:cs typeface="Times New Roman" pitchFamily="18" charset="0"/>
              </a:rPr>
              <a:t>with 50 Hz frequency </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animBg="1"/>
      <p:bldP spid="15" grpId="0" animBg="1"/>
      <p:bldP spid="16"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304800" y="617538"/>
            <a:ext cx="8153400" cy="2219325"/>
          </a:xfrm>
          <a:prstGeom prst="rect">
            <a:avLst/>
          </a:prstGeom>
          <a:noFill/>
          <a:ln w="9525">
            <a:noFill/>
            <a:miter lim="800000"/>
            <a:headEnd/>
            <a:tailEnd/>
          </a:ln>
        </p:spPr>
        <p:txBody>
          <a:bodyPr anchor="ctr">
            <a:spAutoFit/>
          </a:bodyPr>
          <a:lstStyle/>
          <a:p>
            <a:pPr algn="just" eaLnBrk="0" hangingPunct="0">
              <a:lnSpc>
                <a:spcPct val="150000"/>
              </a:lnSpc>
            </a:pPr>
            <a:r>
              <a:rPr lang="en-US" sz="3200" b="0">
                <a:solidFill>
                  <a:srgbClr val="000000"/>
                </a:solidFill>
                <a:latin typeface="Times New Roman" pitchFamily="18" charset="0"/>
                <a:cs typeface="Times New Roman" pitchFamily="18" charset="0"/>
              </a:rPr>
              <a:t>The criteria for stunning with electrical shock is very critical and must be accurate in terms of its numerical values. </a:t>
            </a:r>
            <a:endParaRPr lang="ar-KW" sz="3200" b="0">
              <a:latin typeface="Times New Roman" pitchFamily="18" charset="0"/>
              <a:cs typeface="Times New Roman" pitchFamily="18" charset="0"/>
            </a:endParaRPr>
          </a:p>
        </p:txBody>
      </p:sp>
      <p:pic>
        <p:nvPicPr>
          <p:cNvPr id="28675" name="Picture 3"/>
          <p:cNvPicPr>
            <a:picLocks noChangeAspect="1" noChangeArrowheads="1"/>
          </p:cNvPicPr>
          <p:nvPr/>
        </p:nvPicPr>
        <p:blipFill>
          <a:blip r:embed="rId2"/>
          <a:srcRect/>
          <a:stretch>
            <a:fillRect/>
          </a:stretch>
        </p:blipFill>
        <p:spPr bwMode="auto">
          <a:xfrm>
            <a:off x="2667000" y="2895600"/>
            <a:ext cx="3335338" cy="2354263"/>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28600" y="228600"/>
            <a:ext cx="8458200" cy="1481138"/>
          </a:xfrm>
          <a:prstGeom prst="rect">
            <a:avLst/>
          </a:prstGeom>
          <a:noFill/>
          <a:ln w="9525">
            <a:noFill/>
            <a:miter lim="800000"/>
            <a:headEnd/>
            <a:tailEnd/>
          </a:ln>
        </p:spPr>
        <p:txBody>
          <a:bodyPr anchor="ctr">
            <a:spAutoFit/>
          </a:bodyPr>
          <a:lstStyle/>
          <a:p>
            <a:pPr algn="just" eaLnBrk="0" hangingPunct="0">
              <a:lnSpc>
                <a:spcPct val="150000"/>
              </a:lnSpc>
            </a:pPr>
            <a:r>
              <a:rPr lang="en-US" sz="3200" b="0">
                <a:solidFill>
                  <a:srgbClr val="000000"/>
                </a:solidFill>
                <a:latin typeface="Times New Roman" pitchFamily="18" charset="0"/>
                <a:cs typeface="Times New Roman" pitchFamily="18" charset="0"/>
              </a:rPr>
              <a:t>It is also difficult to ensure a 100% Halal control of birds with electrical stunning because:</a:t>
            </a:r>
            <a:endParaRPr lang="ar-KW" sz="3200" b="0">
              <a:latin typeface="Times New Roman" pitchFamily="18" charset="0"/>
              <a:cs typeface="Times New Roman" pitchFamily="18" charset="0"/>
            </a:endParaRPr>
          </a:p>
        </p:txBody>
      </p:sp>
      <p:sp>
        <p:nvSpPr>
          <p:cNvPr id="55299" name="Rectangle 1"/>
          <p:cNvSpPr>
            <a:spLocks noChangeArrowheads="1"/>
          </p:cNvSpPr>
          <p:nvPr/>
        </p:nvSpPr>
        <p:spPr bwMode="auto">
          <a:xfrm>
            <a:off x="228600" y="2286000"/>
            <a:ext cx="8458200" cy="3970338"/>
          </a:xfrm>
          <a:prstGeom prst="rect">
            <a:avLst/>
          </a:prstGeom>
          <a:noFill/>
          <a:ln w="9525">
            <a:solidFill>
              <a:schemeClr val="tx1"/>
            </a:solidFill>
            <a:miter lim="800000"/>
            <a:headEnd/>
            <a:tailEnd/>
          </a:ln>
        </p:spPr>
        <p:txBody>
          <a:bodyPr anchor="ctr">
            <a:spAutoFit/>
          </a:bodyPr>
          <a:lstStyle/>
          <a:p>
            <a:pPr algn="just" eaLnBrk="0" hangingPunct="0">
              <a:lnSpc>
                <a:spcPct val="150000"/>
              </a:lnSpc>
            </a:pPr>
            <a:r>
              <a:rPr lang="en-US" sz="2800" b="0">
                <a:solidFill>
                  <a:srgbClr val="000000"/>
                </a:solidFill>
                <a:latin typeface="Times New Roman" pitchFamily="18" charset="0"/>
                <a:cs typeface="Times New Roman" pitchFamily="18" charset="0"/>
              </a:rPr>
              <a:t>Any changes in the trend </a:t>
            </a:r>
            <a:r>
              <a:rPr lang="en-US" sz="2800">
                <a:solidFill>
                  <a:srgbClr val="000000"/>
                </a:solidFill>
                <a:latin typeface="Times New Roman" pitchFamily="18" charset="0"/>
                <a:cs typeface="Times New Roman" pitchFamily="18" charset="0"/>
              </a:rPr>
              <a:t>or</a:t>
            </a:r>
            <a:r>
              <a:rPr lang="en-US" sz="2800" b="0">
                <a:solidFill>
                  <a:srgbClr val="000000"/>
                </a:solidFill>
                <a:latin typeface="Times New Roman" pitchFamily="18" charset="0"/>
                <a:cs typeface="Times New Roman" pitchFamily="18" charset="0"/>
              </a:rPr>
              <a:t> the frequency </a:t>
            </a:r>
            <a:r>
              <a:rPr lang="en-US" sz="2800">
                <a:solidFill>
                  <a:srgbClr val="000000"/>
                </a:solidFill>
                <a:latin typeface="Times New Roman" pitchFamily="18" charset="0"/>
                <a:cs typeface="Times New Roman" pitchFamily="18" charset="0"/>
              </a:rPr>
              <a:t>or</a:t>
            </a:r>
            <a:r>
              <a:rPr lang="en-US" sz="2800" b="0">
                <a:solidFill>
                  <a:srgbClr val="000000"/>
                </a:solidFill>
                <a:latin typeface="Times New Roman" pitchFamily="18" charset="0"/>
                <a:cs typeface="Times New Roman" pitchFamily="18" charset="0"/>
              </a:rPr>
              <a:t> distance </a:t>
            </a:r>
            <a:r>
              <a:rPr lang="en-US" sz="2800">
                <a:solidFill>
                  <a:srgbClr val="000000"/>
                </a:solidFill>
                <a:latin typeface="Times New Roman" pitchFamily="18" charset="0"/>
                <a:cs typeface="Times New Roman" pitchFamily="18" charset="0"/>
              </a:rPr>
              <a:t>or</a:t>
            </a:r>
            <a:r>
              <a:rPr lang="en-US" sz="2800" b="0">
                <a:solidFill>
                  <a:srgbClr val="000000"/>
                </a:solidFill>
                <a:latin typeface="Times New Roman" pitchFamily="18" charset="0"/>
                <a:cs typeface="Times New Roman" pitchFamily="18" charset="0"/>
              </a:rPr>
              <a:t> weight </a:t>
            </a:r>
            <a:r>
              <a:rPr lang="en-US" sz="2800">
                <a:solidFill>
                  <a:srgbClr val="000000"/>
                </a:solidFill>
                <a:latin typeface="Times New Roman" pitchFamily="18" charset="0"/>
                <a:cs typeface="Times New Roman" pitchFamily="18" charset="0"/>
              </a:rPr>
              <a:t>or</a:t>
            </a:r>
            <a:r>
              <a:rPr lang="en-US" sz="2800" b="0">
                <a:solidFill>
                  <a:srgbClr val="000000"/>
                </a:solidFill>
                <a:latin typeface="Times New Roman" pitchFamily="18" charset="0"/>
                <a:cs typeface="Times New Roman" pitchFamily="18" charset="0"/>
              </a:rPr>
              <a:t> resistance, </a:t>
            </a:r>
            <a:r>
              <a:rPr lang="en-US" sz="2800">
                <a:solidFill>
                  <a:srgbClr val="000000"/>
                </a:solidFill>
                <a:latin typeface="Times New Roman" pitchFamily="18" charset="0"/>
                <a:cs typeface="Times New Roman" pitchFamily="18" charset="0"/>
              </a:rPr>
              <a:t>or</a:t>
            </a:r>
            <a:r>
              <a:rPr lang="en-US" sz="2800" b="0">
                <a:solidFill>
                  <a:srgbClr val="000000"/>
                </a:solidFill>
                <a:latin typeface="Times New Roman" pitchFamily="18" charset="0"/>
                <a:cs typeface="Times New Roman" pitchFamily="18" charset="0"/>
              </a:rPr>
              <a:t> the amount of feathers on the body as seen from published works will result in a mortality rates could reach a value ​​</a:t>
            </a:r>
            <a:r>
              <a:rPr lang="en-US" sz="2800" b="0">
                <a:solidFill>
                  <a:srgbClr val="FF3300"/>
                </a:solidFill>
                <a:latin typeface="Times New Roman" pitchFamily="18" charset="0"/>
                <a:cs typeface="Times New Roman" pitchFamily="18" charset="0"/>
              </a:rPr>
              <a:t>that can not be tolerated from the standpoint of  their religious legitimacy</a:t>
            </a:r>
            <a:r>
              <a:rPr lang="en-US" sz="2800" b="0">
                <a:solidFill>
                  <a:srgbClr val="000000"/>
                </a:solidFill>
                <a:latin typeface="Times New Roman" pitchFamily="18" charset="0"/>
                <a:cs typeface="Times New Roman" pitchFamily="18" charset="0"/>
              </a:rPr>
              <a:t>.</a:t>
            </a:r>
            <a:endParaRPr lang="ar-KW" sz="2800" b="0">
              <a:latin typeface="Times New Roman" pitchFamily="18" charset="0"/>
              <a:cs typeface="Times New Roman" pitchFamily="18" charset="0"/>
            </a:endParaRPr>
          </a:p>
        </p:txBody>
      </p:sp>
      <p:pic>
        <p:nvPicPr>
          <p:cNvPr id="29700" name="Picture 4"/>
          <p:cNvPicPr>
            <a:picLocks noChangeAspect="1" noChangeArrowheads="1"/>
          </p:cNvPicPr>
          <p:nvPr/>
        </p:nvPicPr>
        <p:blipFill>
          <a:blip r:embed="rId2"/>
          <a:srcRect/>
          <a:stretch>
            <a:fillRect/>
          </a:stretch>
        </p:blipFill>
        <p:spPr bwMode="auto">
          <a:xfrm>
            <a:off x="7239000" y="1143000"/>
            <a:ext cx="1524000" cy="1009650"/>
          </a:xfrm>
          <a:prstGeom prst="rect">
            <a:avLst/>
          </a:prstGeom>
          <a:noFill/>
          <a:ln w="9525">
            <a:noFill/>
            <a:miter lim="800000"/>
            <a:headEnd/>
            <a:tailEnd/>
          </a:ln>
        </p:spPr>
      </p:pic>
      <p:sp>
        <p:nvSpPr>
          <p:cNvPr id="29701" name="Rectangle 4"/>
          <p:cNvSpPr>
            <a:spLocks noChangeArrowheads="1"/>
          </p:cNvSpPr>
          <p:nvPr/>
        </p:nvSpPr>
        <p:spPr bwMode="auto">
          <a:xfrm>
            <a:off x="152400" y="6215082"/>
            <a:ext cx="8305800" cy="277812"/>
          </a:xfrm>
          <a:prstGeom prst="rect">
            <a:avLst/>
          </a:prstGeom>
          <a:noFill/>
          <a:ln w="9525">
            <a:noFill/>
            <a:miter lim="800000"/>
            <a:headEnd/>
            <a:tailEnd/>
          </a:ln>
        </p:spPr>
        <p:txBody>
          <a:bodyPr>
            <a:spAutoFit/>
          </a:bodyPr>
          <a:lstStyle/>
          <a:p>
            <a:pPr algn="justLow" eaLnBrk="0" hangingPunct="0"/>
            <a:r>
              <a:rPr lang="en-US" sz="1200" b="0" dirty="0">
                <a:latin typeface="Times New Roman" pitchFamily="18" charset="0"/>
                <a:cs typeface="Times New Roman" pitchFamily="18" charset="0"/>
              </a:rPr>
              <a:t>*</a:t>
            </a:r>
            <a:r>
              <a:rPr lang="en-US" sz="1200" b="0" dirty="0" err="1">
                <a:latin typeface="Times New Roman" pitchFamily="18" charset="0"/>
                <a:cs typeface="Times New Roman" pitchFamily="18" charset="0"/>
              </a:rPr>
              <a:t>Kettlewell</a:t>
            </a:r>
            <a:r>
              <a:rPr lang="en-US" sz="1200" b="0" dirty="0">
                <a:latin typeface="Times New Roman" pitchFamily="18" charset="0"/>
                <a:cs typeface="Times New Roman" pitchFamily="18" charset="0"/>
              </a:rPr>
              <a:t>, P.J. and </a:t>
            </a:r>
            <a:r>
              <a:rPr lang="en-US" sz="1200" b="0" dirty="0" err="1">
                <a:latin typeface="Times New Roman" pitchFamily="18" charset="0"/>
                <a:cs typeface="Times New Roman" pitchFamily="18" charset="0"/>
              </a:rPr>
              <a:t>Hallworth</a:t>
            </a:r>
            <a:r>
              <a:rPr lang="en-US" sz="1200" b="0" dirty="0">
                <a:latin typeface="Times New Roman" pitchFamily="18" charset="0"/>
                <a:cs typeface="Times New Roman" pitchFamily="18" charset="0"/>
              </a:rPr>
              <a:t> R.N. (1990). Review paper, Electrical stunning of chickens. J. agric. </a:t>
            </a:r>
            <a:r>
              <a:rPr lang="en-US" sz="1200" b="0" dirty="0" err="1">
                <a:latin typeface="Times New Roman" pitchFamily="18" charset="0"/>
                <a:cs typeface="Times New Roman" pitchFamily="18" charset="0"/>
              </a:rPr>
              <a:t>Engng</a:t>
            </a:r>
            <a:r>
              <a:rPr lang="en-US" sz="1200" b="0" dirty="0">
                <a:latin typeface="Times New Roman" pitchFamily="18" charset="0"/>
                <a:cs typeface="Times New Roman" pitchFamily="18" charset="0"/>
              </a:rPr>
              <a:t> Res. 47, 139-151.</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fill="hold"/>
                                        <p:tgtEl>
                                          <p:spTgt spid="55299"/>
                                        </p:tgtEl>
                                        <p:attrNameLst>
                                          <p:attrName>ppt_x</p:attrName>
                                        </p:attrNameLst>
                                      </p:cBhvr>
                                      <p:tavLst>
                                        <p:tav tm="0">
                                          <p:val>
                                            <p:strVal val="#ppt_x"/>
                                          </p:val>
                                        </p:tav>
                                        <p:tav tm="100000">
                                          <p:val>
                                            <p:strVal val="#ppt_x"/>
                                          </p:val>
                                        </p:tav>
                                      </p:tavLst>
                                    </p:anim>
                                    <p:anim calcmode="lin" valueType="num">
                                      <p:cBhvr additive="base">
                                        <p:cTn id="8"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6777038" y="0"/>
            <a:ext cx="2366962" cy="3657600"/>
          </a:xfrm>
          <a:prstGeom prst="rect">
            <a:avLst/>
          </a:prstGeom>
          <a:noFill/>
          <a:ln w="9525">
            <a:noFill/>
            <a:miter lim="800000"/>
            <a:headEnd/>
            <a:tailEnd/>
          </a:ln>
        </p:spPr>
      </p:pic>
      <p:sp>
        <p:nvSpPr>
          <p:cNvPr id="6" name="Rectangle 5"/>
          <p:cNvSpPr>
            <a:spLocks noChangeArrowheads="1"/>
          </p:cNvSpPr>
          <p:nvPr/>
        </p:nvSpPr>
        <p:spPr bwMode="auto">
          <a:xfrm>
            <a:off x="898525" y="3124200"/>
            <a:ext cx="7940675" cy="2678113"/>
          </a:xfrm>
          <a:prstGeom prst="rect">
            <a:avLst/>
          </a:prstGeom>
          <a:noFill/>
          <a:ln w="76200">
            <a:no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Also, the electrical stunning requirements of the new European Slaughter Legislation 1099/2009 is </a:t>
            </a:r>
            <a:r>
              <a:rPr lang="en-US" sz="2800" b="0" u="sng">
                <a:latin typeface="Times New Roman" pitchFamily="18" charset="0"/>
                <a:cs typeface="Times New Roman" pitchFamily="18" charset="0"/>
              </a:rPr>
              <a:t>stun-to-kill</a:t>
            </a:r>
            <a:r>
              <a:rPr lang="en-US" sz="2800" b="0">
                <a:latin typeface="Times New Roman" pitchFamily="18" charset="0"/>
                <a:cs typeface="Times New Roman" pitchFamily="18" charset="0"/>
              </a:rPr>
              <a:t>! So we may not even be allowed to use different currents/frequencies**.</a:t>
            </a:r>
          </a:p>
        </p:txBody>
      </p:sp>
      <p:sp>
        <p:nvSpPr>
          <p:cNvPr id="30724" name="Rectangle 1"/>
          <p:cNvSpPr>
            <a:spLocks noChangeArrowheads="1"/>
          </p:cNvSpPr>
          <p:nvPr/>
        </p:nvSpPr>
        <p:spPr bwMode="auto">
          <a:xfrm>
            <a:off x="152400" y="6061075"/>
            <a:ext cx="8686800" cy="460375"/>
          </a:xfrm>
          <a:prstGeom prst="rect">
            <a:avLst/>
          </a:prstGeom>
          <a:noFill/>
          <a:ln w="9525">
            <a:noFill/>
            <a:miter lim="800000"/>
            <a:headEnd/>
            <a:tailEnd/>
          </a:ln>
        </p:spPr>
        <p:txBody>
          <a:bodyPr anchor="ctr">
            <a:spAutoFit/>
          </a:bodyPr>
          <a:lstStyle/>
          <a:p>
            <a:pPr eaLnBrk="0" hangingPunct="0"/>
            <a:r>
              <a:rPr lang="en-US" sz="1200" b="0">
                <a:latin typeface="Times New Roman" pitchFamily="18" charset="0"/>
                <a:cs typeface="Times New Roman" pitchFamily="18" charset="0"/>
              </a:rPr>
              <a:t>*V. Sante, G. Le Pottier, T. Astruc, M. Mouchonie`re, and X. Fernandez) 2000(. Effect of Stunning Current Frequency on Carcass Downgrading and Meat Quality of Turkey. Poultry Science 79:1208–1214.</a:t>
            </a:r>
          </a:p>
        </p:txBody>
      </p:sp>
      <p:sp>
        <p:nvSpPr>
          <p:cNvPr id="30725" name="Rectangle 3"/>
          <p:cNvSpPr>
            <a:spLocks noChangeArrowheads="1"/>
          </p:cNvSpPr>
          <p:nvPr/>
        </p:nvSpPr>
        <p:spPr bwMode="auto">
          <a:xfrm>
            <a:off x="228600" y="304800"/>
            <a:ext cx="5943600" cy="2554288"/>
          </a:xfrm>
          <a:prstGeom prst="rect">
            <a:avLst/>
          </a:prstGeom>
          <a:noFill/>
          <a:ln w="50800">
            <a:solidFill>
              <a:srgbClr val="0070C0"/>
            </a:solidFill>
            <a:miter lim="800000"/>
            <a:headEnd/>
            <a:tailEnd/>
          </a:ln>
        </p:spPr>
        <p:txBody>
          <a:bodyPr>
            <a:spAutoFit/>
          </a:bodyPr>
          <a:lstStyle/>
          <a:p>
            <a:pPr algn="just"/>
            <a:r>
              <a:rPr lang="en-US" sz="3200" b="0">
                <a:latin typeface="Times New Roman" pitchFamily="18" charset="0"/>
                <a:cs typeface="Times New Roman" pitchFamily="18" charset="0"/>
              </a:rPr>
              <a:t>In France as well as in many European countries </a:t>
            </a:r>
            <a:r>
              <a:rPr lang="en-US" sz="3200" b="0">
                <a:solidFill>
                  <a:srgbClr val="0033CC"/>
                </a:solidFill>
                <a:latin typeface="Times New Roman" pitchFamily="18" charset="0"/>
                <a:cs typeface="Times New Roman" pitchFamily="18" charset="0"/>
              </a:rPr>
              <a:t>(and if not observed well by Muslims</a:t>
            </a:r>
            <a:r>
              <a:rPr lang="en-US" sz="3200" b="0">
                <a:latin typeface="Times New Roman" pitchFamily="18" charset="0"/>
                <a:cs typeface="Times New Roman" pitchFamily="18" charset="0"/>
              </a:rPr>
              <a:t>) birds are </a:t>
            </a:r>
            <a:r>
              <a:rPr lang="en-US" sz="3200" b="0" u="sng">
                <a:latin typeface="Times New Roman" pitchFamily="18" charset="0"/>
                <a:cs typeface="Times New Roman" pitchFamily="18" charset="0"/>
              </a:rPr>
              <a:t>stunned-to-kill</a:t>
            </a:r>
            <a:r>
              <a:rPr lang="en-US" sz="3200" b="0">
                <a:latin typeface="Times New Roman" pitchFamily="18" charset="0"/>
                <a:cs typeface="Times New Roman" pitchFamily="18" charset="0"/>
              </a:rPr>
              <a:t> </a:t>
            </a:r>
            <a:r>
              <a:rPr lang="en-US" sz="3200" b="0">
                <a:solidFill>
                  <a:srgbClr val="FF0000"/>
                </a:solidFill>
                <a:latin typeface="Times New Roman" pitchFamily="18" charset="0"/>
                <a:cs typeface="Times New Roman" pitchFamily="18" charset="0"/>
              </a:rPr>
              <a:t>at low frequencies </a:t>
            </a:r>
            <a:r>
              <a:rPr lang="en-US" sz="3200" b="0">
                <a:latin typeface="Times New Roman" pitchFamily="18" charset="0"/>
                <a:cs typeface="Times New Roman" pitchFamily="18" charset="0"/>
              </a:rPr>
              <a:t>(50Hz)*. </a:t>
            </a:r>
          </a:p>
        </p:txBody>
      </p:sp>
      <p:sp>
        <p:nvSpPr>
          <p:cNvPr id="30726" name="Rectangle 9"/>
          <p:cNvSpPr>
            <a:spLocks noChangeArrowheads="1"/>
          </p:cNvSpPr>
          <p:nvPr/>
        </p:nvSpPr>
        <p:spPr bwMode="auto">
          <a:xfrm>
            <a:off x="152400" y="6550025"/>
            <a:ext cx="1306513" cy="276225"/>
          </a:xfrm>
          <a:prstGeom prst="rect">
            <a:avLst/>
          </a:prstGeom>
          <a:noFill/>
          <a:ln w="9525">
            <a:noFill/>
            <a:miter lim="800000"/>
            <a:headEnd/>
            <a:tailEnd/>
          </a:ln>
        </p:spPr>
        <p:txBody>
          <a:bodyPr wrap="none">
            <a:spAutoFit/>
          </a:bodyPr>
          <a:lstStyle/>
          <a:p>
            <a:r>
              <a:rPr lang="en-US" sz="1200" b="0">
                <a:latin typeface="Times New Roman" pitchFamily="18" charset="0"/>
                <a:cs typeface="Times New Roman" pitchFamily="18" charset="0"/>
              </a:rPr>
              <a:t>* *Rizwan Khalid</a:t>
            </a:r>
            <a:endParaRPr lang="en-US" sz="12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228600" y="-68263"/>
            <a:ext cx="8610600" cy="2676526"/>
          </a:xfrm>
          <a:prstGeom prst="rect">
            <a:avLst/>
          </a:prstGeom>
          <a:noFill/>
          <a:ln w="9525">
            <a:noFill/>
            <a:miter lim="800000"/>
            <a:headEnd/>
            <a:tailEnd/>
          </a:ln>
        </p:spPr>
        <p:txBody>
          <a:bodyPr anchor="ctr">
            <a:spAutoFit/>
          </a:bodyPr>
          <a:lstStyle/>
          <a:p>
            <a:pPr algn="just">
              <a:lnSpc>
                <a:spcPct val="200000"/>
              </a:lnSpc>
            </a:pPr>
            <a:r>
              <a:rPr lang="en-US" sz="2800" b="0">
                <a:latin typeface="Times New Roman" pitchFamily="18" charset="0"/>
                <a:cs typeface="Times New Roman" pitchFamily="18" charset="0"/>
              </a:rPr>
              <a:t>At low frequencies (50Hz) </a:t>
            </a:r>
            <a:r>
              <a:rPr lang="en-US" sz="2800" b="0">
                <a:solidFill>
                  <a:srgbClr val="0033CC"/>
                </a:solidFill>
                <a:latin typeface="Times New Roman" pitchFamily="18" charset="0"/>
                <a:cs typeface="Times New Roman" pitchFamily="18" charset="0"/>
              </a:rPr>
              <a:t>a </a:t>
            </a:r>
            <a:r>
              <a:rPr lang="en-US" sz="2800" b="0" u="sng">
                <a:solidFill>
                  <a:srgbClr val="0033CC"/>
                </a:solidFill>
                <a:latin typeface="Times New Roman" pitchFamily="18" charset="0"/>
                <a:cs typeface="Times New Roman" pitchFamily="18" charset="0"/>
              </a:rPr>
              <a:t>ventricular fibrillation</a:t>
            </a:r>
            <a:r>
              <a:rPr lang="en-US" sz="2800" b="0" u="sng">
                <a:latin typeface="Times New Roman" pitchFamily="18" charset="0"/>
                <a:cs typeface="Times New Roman" pitchFamily="18" charset="0"/>
              </a:rPr>
              <a:t> </a:t>
            </a:r>
            <a:r>
              <a:rPr lang="ar-KW" sz="2400">
                <a:latin typeface="Simplified Arabic" pitchFamily="18" charset="-78"/>
                <a:cs typeface="Simplified Arabic" pitchFamily="18" charset="-78"/>
              </a:rPr>
              <a:t>الرجفان البطيني</a:t>
            </a:r>
            <a:r>
              <a:rPr lang="en-US" sz="2800" b="0"/>
              <a:t> </a:t>
            </a:r>
            <a:r>
              <a:rPr lang="en-US" sz="2800" b="0">
                <a:latin typeface="Times New Roman" pitchFamily="18" charset="0"/>
                <a:cs typeface="Times New Roman" pitchFamily="18" charset="0"/>
              </a:rPr>
              <a:t>appears, which is one of the signs of a heart attack</a:t>
            </a:r>
            <a:r>
              <a:rPr lang="ar-KW" sz="2800">
                <a:latin typeface="Simplified Arabic" pitchFamily="18" charset="-78"/>
                <a:cs typeface="Simplified Arabic" pitchFamily="18" charset="-78"/>
              </a:rPr>
              <a:t> </a:t>
            </a:r>
            <a:r>
              <a:rPr lang="ar-KW" sz="2400">
                <a:latin typeface="Simplified Arabic" pitchFamily="18" charset="-78"/>
                <a:cs typeface="Simplified Arabic" pitchFamily="18" charset="-78"/>
              </a:rPr>
              <a:t>السكتة القلبية</a:t>
            </a:r>
            <a:r>
              <a:rPr lang="en-US" sz="2800" b="0">
                <a:latin typeface="Times New Roman" pitchFamily="18" charset="0"/>
                <a:cs typeface="Times New Roman" pitchFamily="18" charset="0"/>
              </a:rPr>
              <a:t>(i.e. death). </a:t>
            </a:r>
          </a:p>
        </p:txBody>
      </p:sp>
      <p:sp>
        <p:nvSpPr>
          <p:cNvPr id="5" name="Rectangle 1"/>
          <p:cNvSpPr>
            <a:spLocks noChangeArrowheads="1"/>
          </p:cNvSpPr>
          <p:nvPr/>
        </p:nvSpPr>
        <p:spPr bwMode="auto">
          <a:xfrm>
            <a:off x="228600" y="2787650"/>
            <a:ext cx="8686800" cy="2546350"/>
          </a:xfrm>
          <a:prstGeom prst="rect">
            <a:avLst/>
          </a:prstGeom>
          <a:noFill/>
          <a:ln w="9525">
            <a:solidFill>
              <a:schemeClr val="tx1"/>
            </a:solidFill>
            <a:miter lim="800000"/>
            <a:headEnd/>
            <a:tailEnd/>
          </a:ln>
        </p:spPr>
        <p:txBody>
          <a:bodyPr anchor="ctr">
            <a:spAutoFit/>
          </a:bodyPr>
          <a:lstStyle/>
          <a:p>
            <a:pPr algn="just">
              <a:lnSpc>
                <a:spcPct val="200000"/>
              </a:lnSpc>
            </a:pPr>
            <a:r>
              <a:rPr lang="en-US" sz="2800" b="0">
                <a:latin typeface="Times New Roman" pitchFamily="18" charset="0"/>
                <a:cs typeface="Times New Roman" pitchFamily="18" charset="0"/>
              </a:rPr>
              <a:t>This phenomenon scientifically well established and is clearly seen with electrical stunning of animal or birds at very low-frequency (such as 50Hz).</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eaLnBrk="0" hangingPunct="0">
              <a:lnSpc>
                <a:spcPct val="150000"/>
              </a:lnSpc>
            </a:pPr>
            <a:r>
              <a:rPr lang="en-US" dirty="0" smtClean="0">
                <a:latin typeface="Times New Roman" pitchFamily="18" charset="0"/>
                <a:ea typeface="Calibri" pitchFamily="34" charset="0"/>
                <a:cs typeface="Times New Roman" pitchFamily="18" charset="0"/>
              </a:rPr>
              <a:t>The purpose of this presentation is to respond the actions of some European parliaments that have voted on the </a:t>
            </a:r>
            <a:r>
              <a:rPr lang="en-US" u="sng" dirty="0" smtClean="0">
                <a:latin typeface="Times New Roman" pitchFamily="18" charset="0"/>
                <a:ea typeface="Calibri" pitchFamily="34" charset="0"/>
                <a:cs typeface="Times New Roman" pitchFamily="18" charset="0"/>
              </a:rPr>
              <a:t>ban</a:t>
            </a:r>
            <a:r>
              <a:rPr lang="en-US" dirty="0" smtClean="0">
                <a:latin typeface="Times New Roman" pitchFamily="18" charset="0"/>
                <a:ea typeface="Calibri" pitchFamily="34" charset="0"/>
                <a:cs typeface="Times New Roman" pitchFamily="18" charset="0"/>
              </a:rPr>
              <a:t> of </a:t>
            </a:r>
            <a:r>
              <a:rPr lang="en-US" u="sng" dirty="0" smtClean="0">
                <a:latin typeface="Times New Roman" pitchFamily="18" charset="0"/>
                <a:ea typeface="Calibri" pitchFamily="34" charset="0"/>
                <a:cs typeface="Times New Roman" pitchFamily="18" charset="0"/>
              </a:rPr>
              <a:t>'traditional religious</a:t>
            </a:r>
            <a:r>
              <a:rPr lang="en-US" dirty="0" smtClean="0">
                <a:latin typeface="Times New Roman" pitchFamily="18" charset="0"/>
                <a:ea typeface="Calibri" pitchFamily="34" charset="0"/>
                <a:cs typeface="Times New Roman" pitchFamily="18" charset="0"/>
              </a:rPr>
              <a:t>' slaughter* of animals.</a:t>
            </a:r>
            <a:endParaRPr lang="en-US" dirty="0">
              <a:latin typeface="Times New Roman" pitchFamily="18" charset="0"/>
              <a:ea typeface="Calibri" pitchFamily="34" charset="0"/>
              <a:cs typeface="Times New Roman" pitchFamily="18" charset="0"/>
            </a:endParaRPr>
          </a:p>
        </p:txBody>
      </p:sp>
      <p:pic>
        <p:nvPicPr>
          <p:cNvPr id="12" name="Picture 11" descr="Halal Sciences Academy - Transparency.png"/>
          <p:cNvPicPr>
            <a:picLocks noChangeAspect="1"/>
          </p:cNvPicPr>
          <p:nvPr/>
        </p:nvPicPr>
        <p:blipFill>
          <a:blip r:embed="rId2" cstate="print"/>
          <a:stretch>
            <a:fillRect/>
          </a:stretch>
        </p:blipFill>
        <p:spPr>
          <a:xfrm>
            <a:off x="7143768" y="6211148"/>
            <a:ext cx="1578885" cy="504000"/>
          </a:xfrm>
          <a:prstGeom prst="rect">
            <a:avLst/>
          </a:prstGeom>
        </p:spPr>
      </p:pic>
      <p:sp>
        <p:nvSpPr>
          <p:cNvPr id="19" name="Title 1"/>
          <p:cNvSpPr>
            <a:spLocks noGrp="1"/>
          </p:cNvSpPr>
          <p:nvPr>
            <p:ph type="title"/>
          </p:nvPr>
        </p:nvSpPr>
        <p:spPr>
          <a:xfrm>
            <a:off x="457200" y="142852"/>
            <a:ext cx="8229600" cy="720000"/>
          </a:xfrm>
        </p:spPr>
        <p:txBody>
          <a:bodyPr>
            <a:normAutofit fontScale="90000"/>
          </a:bodyPr>
          <a:lstStyle/>
          <a:p>
            <a:pPr algn="l">
              <a:lnSpc>
                <a:spcPct val="150000"/>
              </a:lnSpc>
              <a:spcBef>
                <a:spcPts val="600"/>
              </a:spcBef>
            </a:pPr>
            <a:r>
              <a:rPr lang="en-US" dirty="0" smtClean="0">
                <a:solidFill>
                  <a:schemeClr val="tx1">
                    <a:lumMod val="75000"/>
                    <a:lumOff val="25000"/>
                  </a:schemeClr>
                </a:solidFill>
                <a:latin typeface="Calibri" pitchFamily="34" charset="0"/>
              </a:rPr>
              <a:t>Scope</a:t>
            </a:r>
            <a:endParaRPr lang="en-US" dirty="0">
              <a:solidFill>
                <a:schemeClr val="tx1">
                  <a:lumMod val="75000"/>
                  <a:lumOff val="25000"/>
                </a:schemeClr>
              </a:solidFill>
              <a:latin typeface="Calibri" pitchFamily="34" charset="0"/>
            </a:endParaRPr>
          </a:p>
        </p:txBody>
      </p:sp>
      <p:sp>
        <p:nvSpPr>
          <p:cNvPr id="20" name="Rectangle 19"/>
          <p:cNvSpPr/>
          <p:nvPr/>
        </p:nvSpPr>
        <p:spPr>
          <a:xfrm>
            <a:off x="-32" y="1000108"/>
            <a:ext cx="918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p:cNvSpPr/>
          <p:nvPr/>
        </p:nvSpPr>
        <p:spPr>
          <a:xfrm>
            <a:off x="5629520" y="1000108"/>
            <a:ext cx="180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p:cNvSpPr/>
          <p:nvPr/>
        </p:nvSpPr>
        <p:spPr>
          <a:xfrm>
            <a:off x="7415470" y="1000108"/>
            <a:ext cx="1800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ectangle 22"/>
          <p:cNvSpPr/>
          <p:nvPr/>
        </p:nvSpPr>
        <p:spPr>
          <a:xfrm>
            <a:off x="-32" y="1000108"/>
            <a:ext cx="360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12"/>
          <p:cNvSpPr txBox="1"/>
          <p:nvPr/>
        </p:nvSpPr>
        <p:spPr>
          <a:xfrm>
            <a:off x="214282" y="6382100"/>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
        <p:nvSpPr>
          <p:cNvPr id="10" name="Rectangle 3"/>
          <p:cNvSpPr>
            <a:spLocks noChangeArrowheads="1"/>
          </p:cNvSpPr>
          <p:nvPr/>
        </p:nvSpPr>
        <p:spPr bwMode="auto">
          <a:xfrm>
            <a:off x="457200" y="5572140"/>
            <a:ext cx="7696200" cy="369887"/>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 Slaughter without stunning to comply with religious requirements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28600" y="374650"/>
            <a:ext cx="8534400" cy="3970338"/>
          </a:xfrm>
          <a:prstGeom prst="rect">
            <a:avLst/>
          </a:prstGeom>
          <a:noFill/>
          <a:ln w="9525">
            <a:noFill/>
            <a:miter lim="800000"/>
            <a:headEnd/>
            <a:tailEnd/>
          </a:ln>
        </p:spPr>
        <p:txBody>
          <a:bodyPr anchor="ctr">
            <a:spAutoFit/>
          </a:bodyPr>
          <a:lstStyle/>
          <a:p>
            <a:pPr algn="justLow" eaLnBrk="0" hangingPunct="0">
              <a:lnSpc>
                <a:spcPct val="150000"/>
              </a:lnSpc>
            </a:pPr>
            <a:r>
              <a:rPr lang="en-US" sz="2800" b="0" u="sng">
                <a:latin typeface="Times New Roman" pitchFamily="18" charset="0"/>
                <a:cs typeface="Times New Roman" pitchFamily="18" charset="0"/>
              </a:rPr>
              <a:t>The ventricular fibrillation</a:t>
            </a:r>
            <a:r>
              <a:rPr lang="en-US" sz="2800" b="0">
                <a:latin typeface="Times New Roman" pitchFamily="18" charset="0"/>
                <a:cs typeface="Times New Roman" pitchFamily="18" charset="0"/>
              </a:rPr>
              <a:t> (i.e. death) </a:t>
            </a:r>
            <a:r>
              <a:rPr lang="en-US" sz="2800" b="0">
                <a:solidFill>
                  <a:srgbClr val="000000"/>
                </a:solidFill>
                <a:latin typeface="Times New Roman" pitchFamily="18" charset="0"/>
                <a:cs typeface="Times New Roman" pitchFamily="18" charset="0"/>
              </a:rPr>
              <a:t>is confirmed by </a:t>
            </a:r>
            <a:r>
              <a:rPr lang="en-US" sz="2800" b="0">
                <a:solidFill>
                  <a:srgbClr val="FF0000"/>
                </a:solidFill>
                <a:latin typeface="Times New Roman" pitchFamily="18" charset="0"/>
                <a:cs typeface="Times New Roman" pitchFamily="18" charset="0"/>
              </a:rPr>
              <a:t>Dr. Neville George Gregory</a:t>
            </a:r>
            <a:r>
              <a:rPr lang="en-US" sz="2800" b="0">
                <a:solidFill>
                  <a:srgbClr val="000000"/>
                </a:solidFill>
                <a:latin typeface="Times New Roman" pitchFamily="18" charset="0"/>
                <a:cs typeface="Times New Roman" pitchFamily="18" charset="0"/>
              </a:rPr>
              <a:t> of the University of Bristol* a pioneer scientist on the impact of electric shocks on birds and animals before slaughter: </a:t>
            </a:r>
            <a:r>
              <a:rPr lang="en-US" sz="2800" b="0">
                <a:solidFill>
                  <a:srgbClr val="FF0000"/>
                </a:solidFill>
                <a:latin typeface="Times New Roman" pitchFamily="18" charset="0"/>
                <a:cs typeface="Times New Roman" pitchFamily="18" charset="0"/>
              </a:rPr>
              <a:t>the proportion of deaths among chickens with electric current of 148  mA at frequency of 50 Hz prior to slaughter is 99%.</a:t>
            </a:r>
            <a:endParaRPr lang="ar-KW" sz="2800" b="0">
              <a:solidFill>
                <a:srgbClr val="FF0000"/>
              </a:solidFill>
              <a:latin typeface="Times New Roman" pitchFamily="18" charset="0"/>
              <a:cs typeface="Times New Roman" pitchFamily="18" charset="0"/>
            </a:endParaRPr>
          </a:p>
        </p:txBody>
      </p:sp>
      <p:sp>
        <p:nvSpPr>
          <p:cNvPr id="32771" name="Rectangle 1"/>
          <p:cNvSpPr>
            <a:spLocks noChangeArrowheads="1"/>
          </p:cNvSpPr>
          <p:nvPr/>
        </p:nvSpPr>
        <p:spPr bwMode="auto">
          <a:xfrm>
            <a:off x="76200" y="5929330"/>
            <a:ext cx="8839200" cy="276225"/>
          </a:xfrm>
          <a:prstGeom prst="rect">
            <a:avLst/>
          </a:prstGeom>
          <a:noFill/>
          <a:ln w="9525">
            <a:noFill/>
            <a:miter lim="800000"/>
            <a:headEnd/>
            <a:tailEnd/>
          </a:ln>
        </p:spPr>
        <p:txBody>
          <a:bodyPr anchor="ctr">
            <a:spAutoFit/>
          </a:bodyPr>
          <a:lstStyle/>
          <a:p>
            <a:pPr algn="justLow" eaLnBrk="0" hangingPunct="0"/>
            <a:r>
              <a:rPr lang="en-US" sz="1200" b="0" dirty="0">
                <a:solidFill>
                  <a:srgbClr val="000000"/>
                </a:solidFill>
                <a:latin typeface="Times New Roman" pitchFamily="18" charset="0"/>
                <a:cs typeface="Times New Roman" pitchFamily="18" charset="0"/>
              </a:rPr>
              <a:t>*Gregory, N. G., and S. B. Wotton (1987). Effect of electrical stunning on the electroencephalogram in chickens. Br. Vet. J.: 143, 175-183.</a:t>
            </a:r>
            <a:endParaRPr lang="en-US" sz="1200" b="0" dirty="0">
              <a:latin typeface="Times New Roman" pitchFamily="18" charset="0"/>
              <a:cs typeface="Times New Roman" pitchFamily="18" charset="0"/>
            </a:endParaRPr>
          </a:p>
        </p:txBody>
      </p:sp>
      <p:sp>
        <p:nvSpPr>
          <p:cNvPr id="6" name="Rectangle 6"/>
          <p:cNvSpPr>
            <a:spLocks noChangeArrowheads="1"/>
          </p:cNvSpPr>
          <p:nvPr/>
        </p:nvSpPr>
        <p:spPr bwMode="auto">
          <a:xfrm>
            <a:off x="571500" y="4932363"/>
            <a:ext cx="7962900" cy="477837"/>
          </a:xfrm>
          <a:prstGeom prst="rect">
            <a:avLst/>
          </a:prstGeom>
          <a:solidFill>
            <a:srgbClr val="FFFF00"/>
          </a:solidFill>
          <a:ln w="76200">
            <a:noFill/>
            <a:miter lim="800000"/>
            <a:headEnd/>
            <a:tailEnd/>
          </a:ln>
        </p:spPr>
        <p:txBody>
          <a:bodyPr>
            <a:spAutoFit/>
          </a:bodyPr>
          <a:lstStyle/>
          <a:p>
            <a:pPr algn="ctr" rtl="1">
              <a:lnSpc>
                <a:spcPts val="3000"/>
              </a:lnSpc>
              <a:defRPr/>
            </a:pPr>
            <a:r>
              <a:rPr lang="en-US" sz="2400" b="0" kern="0" dirty="0">
                <a:solidFill>
                  <a:srgbClr val="002060"/>
                </a:solidFill>
                <a:latin typeface="Times New Roman" pitchFamily="18" charset="0"/>
                <a:cs typeface="Times New Roman" pitchFamily="18" charset="0"/>
              </a:rPr>
              <a:t>At 50 Hz </a:t>
            </a:r>
            <a:r>
              <a:rPr lang="en-US" sz="2400" b="0" dirty="0">
                <a:solidFill>
                  <a:srgbClr val="000000"/>
                </a:solidFill>
                <a:latin typeface="Times New Roman" pitchFamily="18" charset="0"/>
                <a:cs typeface="Times New Roman" pitchFamily="18" charset="0"/>
              </a:rPr>
              <a:t>with</a:t>
            </a:r>
            <a:r>
              <a:rPr lang="en-US" sz="2400" b="0" dirty="0">
                <a:latin typeface="Times New Roman" pitchFamily="18" charset="0"/>
                <a:cs typeface="Times New Roman" pitchFamily="18" charset="0"/>
              </a:rPr>
              <a:t> electric current of 148  mA </a:t>
            </a:r>
            <a:r>
              <a:rPr lang="en-US" sz="2400" b="0" kern="0" dirty="0">
                <a:solidFill>
                  <a:srgbClr val="002060"/>
                </a:solidFill>
                <a:latin typeface="Times New Roman" pitchFamily="18" charset="0"/>
                <a:cs typeface="Times New Roman" pitchFamily="18" charset="0"/>
              </a:rPr>
              <a:t>the rate kill is 99 %</a:t>
            </a:r>
            <a:endParaRPr lang="ar-KW" sz="2400" b="0" kern="0" dirty="0">
              <a:solidFill>
                <a:srgbClr val="002060"/>
              </a:solidFill>
              <a:latin typeface="Times New Roman" pitchFamily="18" charset="0"/>
              <a:cs typeface="Times New Roman" pitchFamily="18"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152400" y="176213"/>
            <a:ext cx="8686800" cy="2795587"/>
          </a:xfrm>
          <a:prstGeom prst="rect">
            <a:avLst/>
          </a:prstGeom>
          <a:noFill/>
          <a:ln w="9525">
            <a:noFill/>
            <a:miter lim="800000"/>
            <a:headEnd/>
            <a:tailEnd/>
          </a:ln>
        </p:spPr>
        <p:txBody>
          <a:bodyPr>
            <a:spAutoFit/>
          </a:bodyPr>
          <a:lstStyle/>
          <a:p>
            <a:pPr algn="just">
              <a:lnSpc>
                <a:spcPct val="150000"/>
              </a:lnSpc>
            </a:pPr>
            <a:r>
              <a:rPr lang="en-US" sz="2400" b="0">
                <a:latin typeface="Times New Roman" pitchFamily="18" charset="0"/>
                <a:cs typeface="Times New Roman" pitchFamily="18" charset="0"/>
              </a:rPr>
              <a:t>Moshonner M.* and his colleagues published the results of their research, conducted on Turkey weigh on an average between 5-7 kg to identify the impact of electrical stunning at high frequency, with fix electrical current of </a:t>
            </a:r>
            <a:r>
              <a:rPr lang="en-US" sz="2400" b="0">
                <a:solidFill>
                  <a:srgbClr val="FF0000"/>
                </a:solidFill>
                <a:latin typeface="Times New Roman" pitchFamily="18" charset="0"/>
                <a:cs typeface="Times New Roman" pitchFamily="18" charset="0"/>
              </a:rPr>
              <a:t>150 mA </a:t>
            </a:r>
            <a:r>
              <a:rPr lang="en-US" sz="2400" b="0">
                <a:latin typeface="Times New Roman" pitchFamily="18" charset="0"/>
                <a:cs typeface="Times New Roman" pitchFamily="18" charset="0"/>
              </a:rPr>
              <a:t>for 4 seconds and different frequencies. The results of their published research were as follows: </a:t>
            </a:r>
            <a:endParaRPr lang="ar-KW" sz="2400" b="0">
              <a:latin typeface="Times New Roman" pitchFamily="18" charset="0"/>
              <a:cs typeface="Times New Roman" pitchFamily="18" charset="0"/>
            </a:endParaRPr>
          </a:p>
        </p:txBody>
      </p:sp>
      <p:sp>
        <p:nvSpPr>
          <p:cNvPr id="6" name="Rectangle 6"/>
          <p:cNvSpPr>
            <a:spLocks noChangeArrowheads="1"/>
          </p:cNvSpPr>
          <p:nvPr/>
        </p:nvSpPr>
        <p:spPr bwMode="auto">
          <a:xfrm>
            <a:off x="2286000" y="3200400"/>
            <a:ext cx="6553200" cy="477838"/>
          </a:xfrm>
          <a:prstGeom prst="rect">
            <a:avLst/>
          </a:prstGeom>
          <a:solidFill>
            <a:srgbClr val="FFFF00"/>
          </a:solidFill>
          <a:ln w="76200">
            <a:noFill/>
            <a:miter lim="800000"/>
            <a:headEnd/>
            <a:tailEnd/>
          </a:ln>
        </p:spPr>
        <p:txBody>
          <a:bodyPr>
            <a:spAutoFit/>
          </a:bodyPr>
          <a:lstStyle/>
          <a:p>
            <a:pPr algn="ctr" rtl="1">
              <a:lnSpc>
                <a:spcPts val="3000"/>
              </a:lnSpc>
              <a:defRPr/>
            </a:pPr>
            <a:r>
              <a:rPr lang="en-US" sz="3200" b="0" kern="0" dirty="0">
                <a:solidFill>
                  <a:srgbClr val="002060"/>
                </a:solidFill>
                <a:latin typeface="Times New Roman" pitchFamily="18" charset="0"/>
                <a:cs typeface="Times New Roman" pitchFamily="18" charset="0"/>
              </a:rPr>
              <a:t>At 50 Hz the rate kill is 100%</a:t>
            </a:r>
            <a:endParaRPr lang="ar-KW" sz="3200" b="0" kern="0" dirty="0">
              <a:solidFill>
                <a:srgbClr val="002060"/>
              </a:solidFill>
              <a:latin typeface="Times New Roman" pitchFamily="18" charset="0"/>
              <a:cs typeface="Times New Roman" pitchFamily="18" charset="0"/>
            </a:endParaRPr>
          </a:p>
        </p:txBody>
      </p:sp>
      <p:sp>
        <p:nvSpPr>
          <p:cNvPr id="7" name="Rectangle 6"/>
          <p:cNvSpPr>
            <a:spLocks noChangeArrowheads="1"/>
          </p:cNvSpPr>
          <p:nvPr/>
        </p:nvSpPr>
        <p:spPr bwMode="auto">
          <a:xfrm>
            <a:off x="2286000" y="3733800"/>
            <a:ext cx="6553200" cy="477838"/>
          </a:xfrm>
          <a:prstGeom prst="rect">
            <a:avLst/>
          </a:prstGeom>
          <a:solidFill>
            <a:srgbClr val="FFFF00"/>
          </a:solidFill>
          <a:ln w="76200">
            <a:noFill/>
            <a:miter lim="800000"/>
            <a:headEnd/>
            <a:tailEnd/>
          </a:ln>
        </p:spPr>
        <p:txBody>
          <a:bodyPr>
            <a:spAutoFit/>
          </a:bodyPr>
          <a:lstStyle/>
          <a:p>
            <a:pPr algn="ctr" rtl="1">
              <a:lnSpc>
                <a:spcPts val="3000"/>
              </a:lnSpc>
              <a:defRPr/>
            </a:pPr>
            <a:r>
              <a:rPr lang="en-US" sz="3200" b="0" kern="0" dirty="0">
                <a:solidFill>
                  <a:srgbClr val="002060"/>
                </a:solidFill>
                <a:latin typeface="Times New Roman" pitchFamily="18" charset="0"/>
                <a:cs typeface="Times New Roman" pitchFamily="18" charset="0"/>
              </a:rPr>
              <a:t>At 300 Hz the rate kill is 60%</a:t>
            </a:r>
            <a:endParaRPr lang="ar-KW" sz="3200" b="0" kern="0" dirty="0">
              <a:solidFill>
                <a:srgbClr val="002060"/>
              </a:solidFill>
              <a:latin typeface="Times New Roman" pitchFamily="18" charset="0"/>
              <a:cs typeface="Times New Roman" pitchFamily="18" charset="0"/>
            </a:endParaRPr>
          </a:p>
        </p:txBody>
      </p:sp>
      <p:sp>
        <p:nvSpPr>
          <p:cNvPr id="8" name="Rectangle 6"/>
          <p:cNvSpPr>
            <a:spLocks noChangeArrowheads="1"/>
          </p:cNvSpPr>
          <p:nvPr/>
        </p:nvSpPr>
        <p:spPr bwMode="auto">
          <a:xfrm>
            <a:off x="2286000" y="4267200"/>
            <a:ext cx="6553200" cy="477838"/>
          </a:xfrm>
          <a:prstGeom prst="rect">
            <a:avLst/>
          </a:prstGeom>
          <a:solidFill>
            <a:srgbClr val="FFFF00"/>
          </a:solidFill>
          <a:ln w="76200">
            <a:noFill/>
            <a:miter lim="800000"/>
            <a:headEnd/>
            <a:tailEnd/>
          </a:ln>
        </p:spPr>
        <p:txBody>
          <a:bodyPr>
            <a:spAutoFit/>
          </a:bodyPr>
          <a:lstStyle/>
          <a:p>
            <a:pPr algn="ctr" rtl="1">
              <a:lnSpc>
                <a:spcPts val="3000"/>
              </a:lnSpc>
              <a:defRPr/>
            </a:pPr>
            <a:r>
              <a:rPr lang="en-US" sz="3200" b="0" kern="0" dirty="0">
                <a:solidFill>
                  <a:srgbClr val="002060"/>
                </a:solidFill>
                <a:latin typeface="Times New Roman" pitchFamily="18" charset="0"/>
                <a:cs typeface="Times New Roman" pitchFamily="18" charset="0"/>
              </a:rPr>
              <a:t>At 480 Hz the rate kill is 30%</a:t>
            </a:r>
            <a:endParaRPr lang="ar-KW" sz="3200" b="0" kern="0" dirty="0">
              <a:solidFill>
                <a:srgbClr val="002060"/>
              </a:solidFill>
              <a:latin typeface="Times New Roman" pitchFamily="18" charset="0"/>
              <a:cs typeface="Times New Roman" pitchFamily="18" charset="0"/>
            </a:endParaRPr>
          </a:p>
        </p:txBody>
      </p:sp>
      <p:sp>
        <p:nvSpPr>
          <p:cNvPr id="9" name="Rectangle 6"/>
          <p:cNvSpPr>
            <a:spLocks noChangeArrowheads="1"/>
          </p:cNvSpPr>
          <p:nvPr/>
        </p:nvSpPr>
        <p:spPr bwMode="auto">
          <a:xfrm>
            <a:off x="2286000" y="4819650"/>
            <a:ext cx="6553200" cy="476250"/>
          </a:xfrm>
          <a:prstGeom prst="rect">
            <a:avLst/>
          </a:prstGeom>
          <a:solidFill>
            <a:srgbClr val="FFFF00"/>
          </a:solidFill>
          <a:ln w="76200">
            <a:noFill/>
            <a:miter lim="800000"/>
            <a:headEnd/>
            <a:tailEnd/>
          </a:ln>
        </p:spPr>
        <p:txBody>
          <a:bodyPr>
            <a:spAutoFit/>
          </a:bodyPr>
          <a:lstStyle/>
          <a:p>
            <a:pPr algn="ctr" rtl="1">
              <a:lnSpc>
                <a:spcPts val="3000"/>
              </a:lnSpc>
              <a:defRPr/>
            </a:pPr>
            <a:r>
              <a:rPr lang="en-US" sz="3200" b="0" kern="0" dirty="0">
                <a:solidFill>
                  <a:srgbClr val="002060"/>
                </a:solidFill>
                <a:latin typeface="Times New Roman" pitchFamily="18" charset="0"/>
                <a:cs typeface="Times New Roman" pitchFamily="18" charset="0"/>
              </a:rPr>
              <a:t>At 550 Hz the rate kill is 30%</a:t>
            </a:r>
            <a:endParaRPr lang="ar-KW" sz="3200" b="0" kern="0" dirty="0">
              <a:solidFill>
                <a:srgbClr val="002060"/>
              </a:solidFill>
              <a:latin typeface="Times New Roman" pitchFamily="18" charset="0"/>
              <a:cs typeface="Times New Roman" pitchFamily="18" charset="0"/>
            </a:endParaRPr>
          </a:p>
        </p:txBody>
      </p:sp>
      <p:sp>
        <p:nvSpPr>
          <p:cNvPr id="10" name="Rectangle 6"/>
          <p:cNvSpPr>
            <a:spLocks noChangeArrowheads="1"/>
          </p:cNvSpPr>
          <p:nvPr/>
        </p:nvSpPr>
        <p:spPr bwMode="auto">
          <a:xfrm>
            <a:off x="2286000" y="5353050"/>
            <a:ext cx="6553200" cy="476250"/>
          </a:xfrm>
          <a:prstGeom prst="rect">
            <a:avLst/>
          </a:prstGeom>
          <a:solidFill>
            <a:srgbClr val="FFFF00"/>
          </a:solidFill>
          <a:ln w="76200">
            <a:noFill/>
            <a:miter lim="800000"/>
            <a:headEnd/>
            <a:tailEnd/>
          </a:ln>
        </p:spPr>
        <p:txBody>
          <a:bodyPr>
            <a:spAutoFit/>
          </a:bodyPr>
          <a:lstStyle/>
          <a:p>
            <a:pPr algn="ctr" rtl="1">
              <a:lnSpc>
                <a:spcPts val="3000"/>
              </a:lnSpc>
              <a:defRPr/>
            </a:pPr>
            <a:r>
              <a:rPr lang="en-US" sz="3200" b="0" kern="0" dirty="0">
                <a:solidFill>
                  <a:srgbClr val="002060"/>
                </a:solidFill>
                <a:latin typeface="Times New Roman" pitchFamily="18" charset="0"/>
                <a:cs typeface="Times New Roman" pitchFamily="18" charset="0"/>
              </a:rPr>
              <a:t>At 600 Hz the rate kill is 0 %</a:t>
            </a:r>
            <a:endParaRPr lang="ar-KW" sz="3200" b="0" kern="0" dirty="0">
              <a:solidFill>
                <a:srgbClr val="002060"/>
              </a:solidFill>
              <a:latin typeface="Times New Roman" pitchFamily="18" charset="0"/>
              <a:cs typeface="Times New Roman" pitchFamily="18" charset="0"/>
            </a:endParaRPr>
          </a:p>
        </p:txBody>
      </p:sp>
      <p:sp>
        <p:nvSpPr>
          <p:cNvPr id="33800" name="Rectangle 10"/>
          <p:cNvSpPr>
            <a:spLocks noChangeArrowheads="1"/>
          </p:cNvSpPr>
          <p:nvPr/>
        </p:nvSpPr>
        <p:spPr bwMode="auto">
          <a:xfrm>
            <a:off x="76200" y="6257925"/>
            <a:ext cx="8610600" cy="523875"/>
          </a:xfrm>
          <a:prstGeom prst="rect">
            <a:avLst/>
          </a:prstGeom>
          <a:noFill/>
          <a:ln w="9525">
            <a:noFill/>
            <a:miter lim="800000"/>
            <a:headEnd/>
            <a:tailEnd/>
          </a:ln>
        </p:spPr>
        <p:txBody>
          <a:bodyPr>
            <a:spAutoFit/>
          </a:bodyPr>
          <a:lstStyle/>
          <a:p>
            <a:pPr algn="justLow" eaLnBrk="0" hangingPunct="0"/>
            <a:r>
              <a:rPr lang="en-US" sz="1400" b="0">
                <a:latin typeface="Times New Roman" pitchFamily="18" charset="0"/>
                <a:cs typeface="Times New Roman" pitchFamily="18" charset="0"/>
              </a:rPr>
              <a:t>*M. Mouchoniere` RE, G. Le Pottier, and X. Fernandez (1999). The Effect of Current Frequency During Waterbath Stunning on the Physical Recovery and Rate and Extent of Bleed Out in Turkeys. Poultry Science 77:485–489.</a:t>
            </a:r>
            <a:r>
              <a:rPr lang="en-US" sz="1400" b="0">
                <a:solidFill>
                  <a:srgbClr val="000000"/>
                </a:solidFill>
                <a:latin typeface="Times New Roman" pitchFamily="18" charset="0"/>
                <a:cs typeface="Times New Roman" pitchFamily="18" charset="0"/>
              </a:rPr>
              <a:t> </a:t>
            </a:r>
            <a:endParaRPr lang="en-US" sz="1400" b="0">
              <a:latin typeface="Times New Roman" pitchFamily="18" charset="0"/>
              <a:cs typeface="Times New Roman" pitchFamily="18" charset="0"/>
            </a:endParaRPr>
          </a:p>
        </p:txBody>
      </p:sp>
      <p:sp>
        <p:nvSpPr>
          <p:cNvPr id="11" name="Rectangle 10"/>
          <p:cNvSpPr>
            <a:spLocks noChangeArrowheads="1"/>
          </p:cNvSpPr>
          <p:nvPr/>
        </p:nvSpPr>
        <p:spPr bwMode="auto">
          <a:xfrm>
            <a:off x="258763" y="3352800"/>
            <a:ext cx="1341437" cy="338138"/>
          </a:xfrm>
          <a:prstGeom prst="rect">
            <a:avLst/>
          </a:prstGeom>
          <a:noFill/>
          <a:ln w="9525">
            <a:noFill/>
            <a:miter lim="800000"/>
            <a:headEnd/>
            <a:tailEnd/>
          </a:ln>
        </p:spPr>
        <p:txBody>
          <a:bodyPr wrap="none">
            <a:spAutoFit/>
          </a:bodyPr>
          <a:lstStyle/>
          <a:p>
            <a:r>
              <a:rPr lang="en-US" sz="1600">
                <a:solidFill>
                  <a:srgbClr val="FF3300"/>
                </a:solidFill>
                <a:latin typeface="Times New Roman" pitchFamily="18" charset="0"/>
                <a:cs typeface="Times New Roman" pitchFamily="18" charset="0"/>
              </a:rPr>
              <a:t>with </a:t>
            </a:r>
            <a:r>
              <a:rPr lang="en-US" sz="1600">
                <a:solidFill>
                  <a:srgbClr val="FF0000"/>
                </a:solidFill>
                <a:latin typeface="Times New Roman" pitchFamily="18" charset="0"/>
                <a:cs typeface="Times New Roman" pitchFamily="18" charset="0"/>
              </a:rPr>
              <a:t>150  mA</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152400" y="261938"/>
            <a:ext cx="8763000" cy="1263650"/>
          </a:xfrm>
          <a:prstGeom prst="rect">
            <a:avLst/>
          </a:prstGeom>
          <a:noFill/>
          <a:ln w="9525">
            <a:noFill/>
            <a:miter lim="800000"/>
            <a:headEnd/>
            <a:tailEnd/>
          </a:ln>
        </p:spPr>
        <p:txBody>
          <a:bodyPr>
            <a:spAutoFit/>
          </a:bodyPr>
          <a:lstStyle/>
          <a:p>
            <a:pPr algn="justLow" eaLnBrk="0" hangingPunct="0">
              <a:lnSpc>
                <a:spcPct val="150000"/>
              </a:lnSpc>
            </a:pPr>
            <a:r>
              <a:rPr lang="en-US" sz="2700" b="0">
                <a:latin typeface="Times New Roman" pitchFamily="18" charset="0"/>
                <a:cs typeface="Times New Roman" pitchFamily="18" charset="0"/>
              </a:rPr>
              <a:t>But the European regulations** allow the use of electrical stunning on Turkey less than 600 Hz at </a:t>
            </a:r>
            <a:r>
              <a:rPr lang="en-US" sz="2700" b="0">
                <a:solidFill>
                  <a:srgbClr val="FF0000"/>
                </a:solidFill>
                <a:latin typeface="Times New Roman" pitchFamily="18" charset="0"/>
                <a:cs typeface="Times New Roman" pitchFamily="18" charset="0"/>
              </a:rPr>
              <a:t>400  mA</a:t>
            </a:r>
            <a:r>
              <a:rPr lang="en-US" sz="2700" b="0">
                <a:latin typeface="Times New Roman" pitchFamily="18" charset="0"/>
                <a:cs typeface="Times New Roman" pitchFamily="18" charset="0"/>
              </a:rPr>
              <a:t>.</a:t>
            </a:r>
          </a:p>
        </p:txBody>
      </p:sp>
      <p:graphicFrame>
        <p:nvGraphicFramePr>
          <p:cNvPr id="9" name="Table 8"/>
          <p:cNvGraphicFramePr>
            <a:graphicFrameLocks noGrp="1"/>
          </p:cNvGraphicFramePr>
          <p:nvPr/>
        </p:nvGraphicFramePr>
        <p:xfrm>
          <a:off x="304800" y="3263900"/>
          <a:ext cx="8458200" cy="1847850"/>
        </p:xfrm>
        <a:graphic>
          <a:graphicData uri="http://schemas.openxmlformats.org/drawingml/2006/table">
            <a:tbl>
              <a:tblPr/>
              <a:tblGrid>
                <a:gridCol w="2529556"/>
                <a:gridCol w="1185729"/>
                <a:gridCol w="1185729"/>
                <a:gridCol w="2033186"/>
                <a:gridCol w="1524000"/>
              </a:tblGrid>
              <a:tr h="547578">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Frequency (Hz)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Chickens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Turkeys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Ducks and geese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Quails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33424">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&lt; 200 Hz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100 mA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250 mA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130 mA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45 mA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424">
                <a:tc>
                  <a:txBody>
                    <a:bodyPr/>
                    <a:lstStyle/>
                    <a:p>
                      <a:pPr algn="ctr" rtl="1">
                        <a:lnSpc>
                          <a:spcPct val="150000"/>
                        </a:lnSpc>
                        <a:spcAft>
                          <a:spcPts val="0"/>
                        </a:spcAft>
                      </a:pPr>
                      <a:r>
                        <a:rPr lang="en-US" sz="1800" b="1" kern="1200" baseline="0" dirty="0" smtClean="0">
                          <a:solidFill>
                            <a:schemeClr val="bg1"/>
                          </a:solidFill>
                          <a:latin typeface="+mn-lt"/>
                          <a:ea typeface="+mn-ea"/>
                          <a:cs typeface="+mn-cs"/>
                        </a:rPr>
                        <a:t>From 200 to 400 Hz </a:t>
                      </a:r>
                      <a:endParaRPr lang="en-US" sz="1800" b="1" dirty="0">
                        <a:solidFill>
                          <a:schemeClr val="bg1"/>
                        </a:solidFill>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a:lnSpc>
                          <a:spcPct val="150000"/>
                        </a:lnSpc>
                        <a:spcAft>
                          <a:spcPts val="0"/>
                        </a:spcAft>
                      </a:pPr>
                      <a:r>
                        <a:rPr lang="en-US" sz="1800" b="1" kern="1200" baseline="0" dirty="0" smtClean="0">
                          <a:solidFill>
                            <a:schemeClr val="bg1"/>
                          </a:solidFill>
                          <a:latin typeface="+mn-lt"/>
                          <a:ea typeface="+mn-ea"/>
                          <a:cs typeface="+mn-cs"/>
                        </a:rPr>
                        <a:t>150 mA </a:t>
                      </a:r>
                      <a:endParaRPr lang="en-US" sz="1800" b="1" dirty="0">
                        <a:solidFill>
                          <a:schemeClr val="bg1"/>
                        </a:solidFill>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en-US" sz="1800" b="1" kern="1200" baseline="0" dirty="0" smtClean="0">
                          <a:solidFill>
                            <a:schemeClr val="bg1"/>
                          </a:solidFill>
                          <a:latin typeface="+mn-lt"/>
                          <a:ea typeface="+mn-ea"/>
                          <a:cs typeface="+mn-cs"/>
                        </a:rPr>
                        <a:t>400 mA </a:t>
                      </a:r>
                      <a:endParaRPr lang="en-US" sz="1800" b="1" dirty="0">
                        <a:solidFill>
                          <a:schemeClr val="bg1"/>
                        </a:solidFill>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Not permitted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Not permitted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424">
                <a:tc>
                  <a:txBody>
                    <a:bodyPr/>
                    <a:lstStyle/>
                    <a:p>
                      <a:pPr algn="ctr" rtl="1">
                        <a:lnSpc>
                          <a:spcPct val="150000"/>
                        </a:lnSpc>
                        <a:spcAft>
                          <a:spcPts val="0"/>
                        </a:spcAft>
                      </a:pPr>
                      <a:r>
                        <a:rPr lang="en-US" sz="1800" b="1" kern="1200" baseline="0" dirty="0" smtClean="0">
                          <a:solidFill>
                            <a:schemeClr val="bg1"/>
                          </a:solidFill>
                          <a:latin typeface="+mn-lt"/>
                          <a:ea typeface="+mn-ea"/>
                          <a:cs typeface="+mn-cs"/>
                        </a:rPr>
                        <a:t>From 400 to 1 500 Hz </a:t>
                      </a:r>
                      <a:endParaRPr lang="en-US" sz="1800" b="1" dirty="0">
                        <a:solidFill>
                          <a:schemeClr val="bg1"/>
                        </a:solidFill>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en-US" sz="1800" b="1" kern="1200" baseline="0" dirty="0" smtClean="0">
                          <a:solidFill>
                            <a:schemeClr val="bg1"/>
                          </a:solidFill>
                          <a:latin typeface="+mn-lt"/>
                          <a:ea typeface="+mn-ea"/>
                          <a:cs typeface="+mn-cs"/>
                        </a:rPr>
                        <a:t>200 mA </a:t>
                      </a:r>
                      <a:endParaRPr lang="en-US" sz="1800" b="1" dirty="0">
                        <a:solidFill>
                          <a:schemeClr val="bg1"/>
                        </a:solidFill>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a:lnSpc>
                          <a:spcPct val="150000"/>
                        </a:lnSpc>
                        <a:spcAft>
                          <a:spcPts val="0"/>
                        </a:spcAft>
                      </a:pPr>
                      <a:r>
                        <a:rPr lang="en-US" sz="1800" b="1" kern="1200" baseline="0" dirty="0" smtClean="0">
                          <a:solidFill>
                            <a:schemeClr val="bg1"/>
                          </a:solidFill>
                          <a:latin typeface="+mn-lt"/>
                          <a:ea typeface="+mn-ea"/>
                          <a:cs typeface="+mn-cs"/>
                        </a:rPr>
                        <a:t>400 mA </a:t>
                      </a:r>
                      <a:endParaRPr lang="en-US" sz="1800" b="1" dirty="0">
                        <a:solidFill>
                          <a:schemeClr val="bg1"/>
                        </a:solidFill>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Not permitted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Not permitted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50" name="Rectangle 1"/>
          <p:cNvSpPr>
            <a:spLocks noChangeArrowheads="1"/>
          </p:cNvSpPr>
          <p:nvPr/>
        </p:nvSpPr>
        <p:spPr bwMode="auto">
          <a:xfrm>
            <a:off x="228600" y="5397500"/>
            <a:ext cx="8534400" cy="738188"/>
          </a:xfrm>
          <a:prstGeom prst="rect">
            <a:avLst/>
          </a:prstGeom>
          <a:noFill/>
          <a:ln w="9525">
            <a:noFill/>
            <a:miter lim="800000"/>
            <a:headEnd/>
            <a:tailEnd/>
          </a:ln>
        </p:spPr>
        <p:txBody>
          <a:bodyPr anchor="ctr">
            <a:spAutoFit/>
          </a:bodyPr>
          <a:lstStyle/>
          <a:p>
            <a:pPr eaLnBrk="0" hangingPunct="0"/>
            <a:r>
              <a:rPr lang="en-US" sz="1400">
                <a:solidFill>
                  <a:srgbClr val="000000"/>
                </a:solidFill>
                <a:cs typeface="Simplified Arabic" pitchFamily="18" charset="-78"/>
              </a:rPr>
              <a:t>**Regulations:</a:t>
            </a:r>
            <a:r>
              <a:rPr lang="en-US" sz="1400">
                <a:cs typeface="Simplified Arabic" pitchFamily="18" charset="-78"/>
              </a:rPr>
              <a:t>  Council regulations (EC) </a:t>
            </a:r>
            <a:r>
              <a:rPr lang="en-US" sz="1400">
                <a:solidFill>
                  <a:srgbClr val="000000"/>
                </a:solidFill>
                <a:cs typeface="Simplified Arabic" pitchFamily="18" charset="-78"/>
              </a:rPr>
              <a:t>No 1099/2009 of 24 September 2009 on the protection of animals at the time of killing. Official Journal of the European Union. </a:t>
            </a:r>
            <a:r>
              <a:rPr lang="en-US" sz="1400">
                <a:solidFill>
                  <a:srgbClr val="000000"/>
                </a:solidFill>
                <a:cs typeface="Simplified Arabic" pitchFamily="18" charset="-78"/>
                <a:hlinkClick r:id="rId2"/>
              </a:rPr>
              <a:t>http://eur-lex.europa.eu/JOHtml.do?uri=OJ:L:2011:040:SOM:EN:HTML</a:t>
            </a:r>
            <a:r>
              <a:rPr lang="en-US" sz="1400">
                <a:solidFill>
                  <a:srgbClr val="000000"/>
                </a:solidFill>
                <a:cs typeface="Simplified Arabic" pitchFamily="18" charset="-78"/>
              </a:rPr>
              <a:t> </a:t>
            </a:r>
            <a:endParaRPr lang="en-US" sz="1400">
              <a:cs typeface="Simplified Arabic" pitchFamily="18" charset="-78"/>
            </a:endParaRPr>
          </a:p>
        </p:txBody>
      </p:sp>
      <p:cxnSp>
        <p:nvCxnSpPr>
          <p:cNvPr id="34851" name="Straight Connector 10"/>
          <p:cNvCxnSpPr>
            <a:cxnSpLocks noChangeShapeType="1"/>
          </p:cNvCxnSpPr>
          <p:nvPr/>
        </p:nvCxnSpPr>
        <p:spPr bwMode="auto">
          <a:xfrm>
            <a:off x="304800" y="3276600"/>
            <a:ext cx="8458200" cy="1588"/>
          </a:xfrm>
          <a:prstGeom prst="line">
            <a:avLst/>
          </a:prstGeom>
          <a:noFill/>
          <a:ln w="9525" algn="ctr">
            <a:solidFill>
              <a:schemeClr val="tx1"/>
            </a:solidFill>
            <a:round/>
            <a:headEnd/>
            <a:tailEnd/>
          </a:ln>
        </p:spPr>
      </p:cxnSp>
      <p:sp>
        <p:nvSpPr>
          <p:cNvPr id="34852" name="Rectangle 11"/>
          <p:cNvSpPr>
            <a:spLocks noChangeArrowheads="1"/>
          </p:cNvSpPr>
          <p:nvPr/>
        </p:nvSpPr>
        <p:spPr bwMode="auto">
          <a:xfrm>
            <a:off x="304800" y="1981200"/>
            <a:ext cx="8534400" cy="95408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Table — Electrical requirements for water bath stunning equipment (average values per animal)</a:t>
            </a:r>
            <a:r>
              <a:rPr lang="en-US" sz="2800">
                <a:solidFill>
                  <a:srgbClr val="000000"/>
                </a:solidFill>
                <a:cs typeface="Simplified Arabic" pitchFamily="18" charset="-78"/>
              </a:rPr>
              <a:t> **</a:t>
            </a:r>
            <a:r>
              <a:rPr lang="en-US" sz="2800">
                <a:latin typeface="Times New Roman" pitchFamily="18" charset="0"/>
                <a:cs typeface="Times New Roman" pitchFamily="18" charset="0"/>
              </a:rPr>
              <a:t> </a:t>
            </a:r>
            <a:endParaRPr lang="ar-KW" sz="2800">
              <a:latin typeface="Times New Roman" pitchFamily="18" charset="0"/>
              <a:cs typeface="Times New Roman" pitchFamily="18" charset="0"/>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048000"/>
            <a:ext cx="8534400" cy="477838"/>
          </a:xfrm>
          <a:prstGeom prst="rect">
            <a:avLst/>
          </a:prstGeom>
          <a:solidFill>
            <a:srgbClr val="FFFF00"/>
          </a:solidFill>
          <a:ln w="76200">
            <a:noFill/>
            <a:miter lim="800000"/>
            <a:headEnd/>
            <a:tailEnd/>
          </a:ln>
        </p:spPr>
        <p:txBody>
          <a:bodyPr>
            <a:spAutoFit/>
          </a:bodyPr>
          <a:lstStyle/>
          <a:p>
            <a:pPr algn="ctr" rtl="1">
              <a:lnSpc>
                <a:spcPts val="3000"/>
              </a:lnSpc>
              <a:defRPr/>
            </a:pPr>
            <a:r>
              <a:rPr lang="en-US" sz="2800" kern="0" dirty="0">
                <a:solidFill>
                  <a:srgbClr val="002060"/>
                </a:solidFill>
                <a:latin typeface="Times New Roman" pitchFamily="18" charset="0"/>
                <a:cs typeface="Times New Roman" pitchFamily="18" charset="0"/>
              </a:rPr>
              <a:t>With 150 mA, at 300 Hz the rate kill is 60%</a:t>
            </a:r>
            <a:endParaRPr lang="ar-KW" sz="2800" kern="0" dirty="0">
              <a:solidFill>
                <a:srgbClr val="002060"/>
              </a:solidFill>
              <a:latin typeface="Times New Roman" pitchFamily="18" charset="0"/>
              <a:cs typeface="Times New Roman" pitchFamily="18" charset="0"/>
            </a:endParaRPr>
          </a:p>
        </p:txBody>
      </p:sp>
      <p:sp>
        <p:nvSpPr>
          <p:cNvPr id="5" name="Rectangle 4"/>
          <p:cNvSpPr>
            <a:spLocks noChangeArrowheads="1"/>
          </p:cNvSpPr>
          <p:nvPr/>
        </p:nvSpPr>
        <p:spPr bwMode="auto">
          <a:xfrm>
            <a:off x="304800" y="4932363"/>
            <a:ext cx="8534400" cy="477837"/>
          </a:xfrm>
          <a:prstGeom prst="rect">
            <a:avLst/>
          </a:prstGeom>
          <a:solidFill>
            <a:srgbClr val="FFFF00"/>
          </a:solidFill>
          <a:ln w="76200">
            <a:noFill/>
            <a:miter lim="800000"/>
            <a:headEnd/>
            <a:tailEnd/>
          </a:ln>
        </p:spPr>
        <p:txBody>
          <a:bodyPr>
            <a:spAutoFit/>
          </a:bodyPr>
          <a:lstStyle/>
          <a:p>
            <a:pPr algn="ctr" rtl="1">
              <a:lnSpc>
                <a:spcPts val="3000"/>
              </a:lnSpc>
              <a:defRPr/>
            </a:pPr>
            <a:r>
              <a:rPr lang="en-US" sz="2800" kern="0" dirty="0">
                <a:solidFill>
                  <a:srgbClr val="002060"/>
                </a:solidFill>
                <a:latin typeface="Times New Roman" pitchFamily="18" charset="0"/>
                <a:cs typeface="Times New Roman" pitchFamily="18" charset="0"/>
              </a:rPr>
              <a:t>With 150 mA, at 480 Hz the rate kill is 30%</a:t>
            </a:r>
            <a:endParaRPr lang="ar-KW" sz="2800" kern="0" dirty="0">
              <a:solidFill>
                <a:srgbClr val="002060"/>
              </a:solidFill>
              <a:latin typeface="Times New Roman" pitchFamily="18" charset="0"/>
              <a:cs typeface="Times New Roman" pitchFamily="18" charset="0"/>
            </a:endParaRPr>
          </a:p>
        </p:txBody>
      </p:sp>
      <p:sp>
        <p:nvSpPr>
          <p:cNvPr id="6" name="Rectangle 5"/>
          <p:cNvSpPr>
            <a:spLocks noChangeArrowheads="1"/>
          </p:cNvSpPr>
          <p:nvPr/>
        </p:nvSpPr>
        <p:spPr bwMode="auto">
          <a:xfrm>
            <a:off x="304800" y="3786188"/>
            <a:ext cx="8534400" cy="862012"/>
          </a:xfrm>
          <a:prstGeom prst="rect">
            <a:avLst/>
          </a:prstGeom>
          <a:solidFill>
            <a:srgbClr val="FFC000"/>
          </a:solidFill>
          <a:ln w="76200">
            <a:noFill/>
            <a:miter lim="800000"/>
            <a:headEnd/>
            <a:tailEnd/>
          </a:ln>
        </p:spPr>
        <p:txBody>
          <a:bodyPr>
            <a:spAutoFit/>
          </a:bodyPr>
          <a:lstStyle/>
          <a:p>
            <a:pPr algn="ctr" rtl="1">
              <a:lnSpc>
                <a:spcPts val="3000"/>
              </a:lnSpc>
              <a:defRPr/>
            </a:pPr>
            <a:r>
              <a:rPr lang="en-US" sz="2800" kern="0" dirty="0">
                <a:solidFill>
                  <a:srgbClr val="002060"/>
                </a:solidFill>
                <a:latin typeface="Times New Roman" pitchFamily="18" charset="0"/>
                <a:cs typeface="Times New Roman" pitchFamily="18" charset="0"/>
              </a:rPr>
              <a:t>With 400 mA, at 400 Hz the rate kill is expected to be greater than  50%</a:t>
            </a:r>
            <a:endParaRPr lang="ar-KW" sz="2800" kern="0" dirty="0">
              <a:solidFill>
                <a:srgbClr val="002060"/>
              </a:solidFill>
              <a:latin typeface="Times New Roman" pitchFamily="18" charset="0"/>
              <a:cs typeface="Times New Roman" pitchFamily="18" charset="0"/>
            </a:endParaRPr>
          </a:p>
        </p:txBody>
      </p:sp>
      <p:sp>
        <p:nvSpPr>
          <p:cNvPr id="35845" name="Rectangle 3"/>
          <p:cNvSpPr>
            <a:spLocks noChangeArrowheads="1"/>
          </p:cNvSpPr>
          <p:nvPr/>
        </p:nvSpPr>
        <p:spPr bwMode="auto">
          <a:xfrm>
            <a:off x="533400" y="304800"/>
            <a:ext cx="8153400" cy="2678113"/>
          </a:xfrm>
          <a:prstGeom prst="rect">
            <a:avLst/>
          </a:prstGeom>
          <a:noFill/>
          <a:ln w="9525">
            <a:noFill/>
            <a:miter lim="800000"/>
            <a:headEnd/>
            <a:tailEnd/>
          </a:ln>
        </p:spPr>
        <p:txBody>
          <a:bodyPr>
            <a:spAutoFit/>
          </a:bodyPr>
          <a:lstStyle/>
          <a:p>
            <a:pPr algn="justLow" eaLnBrk="0" hangingPunct="0">
              <a:lnSpc>
                <a:spcPct val="150000"/>
              </a:lnSpc>
            </a:pPr>
            <a:r>
              <a:rPr lang="en-US" sz="2800" b="0">
                <a:latin typeface="Times New Roman" pitchFamily="18" charset="0"/>
                <a:cs typeface="Times New Roman" pitchFamily="18" charset="0"/>
              </a:rPr>
              <a:t>i.e. the rate of mortality in Turkeys would be expected to be greater than 50% using 400 Hz with 400 mA rather than the 150 mA  current used by Moshonner M. and his colleagues, so with:</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ChangeArrowheads="1"/>
          </p:cNvSpPr>
          <p:nvPr/>
        </p:nvSpPr>
        <p:spPr bwMode="auto">
          <a:xfrm>
            <a:off x="533400" y="447675"/>
            <a:ext cx="8229600" cy="3046413"/>
          </a:xfrm>
          <a:prstGeom prst="rect">
            <a:avLst/>
          </a:prstGeom>
          <a:noFill/>
          <a:ln w="50800">
            <a:no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At higher stunning frequencies (1500Hz) chickens </a:t>
            </a:r>
            <a:r>
              <a:rPr lang="en-US" sz="3200" b="0" u="sng">
                <a:latin typeface="Times New Roman" pitchFamily="18" charset="0"/>
                <a:cs typeface="Times New Roman" pitchFamily="18" charset="0"/>
              </a:rPr>
              <a:t>will recover back</a:t>
            </a:r>
            <a:r>
              <a:rPr lang="en-US" sz="3200" b="0">
                <a:latin typeface="Times New Roman" pitchFamily="18" charset="0"/>
                <a:cs typeface="Times New Roman" pitchFamily="18" charset="0"/>
              </a:rPr>
              <a:t> to clear signs of life that is breathing and moving </a:t>
            </a:r>
            <a:r>
              <a:rPr lang="en-US" sz="3200" u="sng">
                <a:latin typeface="Times New Roman" pitchFamily="18" charset="0"/>
                <a:cs typeface="Times New Roman" pitchFamily="18" charset="0"/>
              </a:rPr>
              <a:t>after</a:t>
            </a:r>
            <a:r>
              <a:rPr lang="en-US" sz="3200" b="0">
                <a:latin typeface="Times New Roman" pitchFamily="18" charset="0"/>
                <a:cs typeface="Times New Roman" pitchFamily="18" charset="0"/>
              </a:rPr>
              <a:t> 16 seconds and 57 seconds respectively after stunning*.</a:t>
            </a:r>
          </a:p>
        </p:txBody>
      </p:sp>
      <p:sp>
        <p:nvSpPr>
          <p:cNvPr id="36867" name="Rectangle 1"/>
          <p:cNvSpPr>
            <a:spLocks noChangeArrowheads="1"/>
          </p:cNvSpPr>
          <p:nvPr/>
        </p:nvSpPr>
        <p:spPr bwMode="auto">
          <a:xfrm>
            <a:off x="76200" y="5072074"/>
            <a:ext cx="8915400" cy="584200"/>
          </a:xfrm>
          <a:prstGeom prst="rect">
            <a:avLst/>
          </a:prstGeom>
          <a:noFill/>
          <a:ln w="9525">
            <a:noFill/>
            <a:miter lim="800000"/>
            <a:headEnd/>
            <a:tailEnd/>
          </a:ln>
        </p:spPr>
        <p:txBody>
          <a:bodyPr anchor="ctr">
            <a:spAutoFit/>
          </a:bodyPr>
          <a:lstStyle/>
          <a:p>
            <a:r>
              <a:rPr lang="en-US" sz="1600" b="0" dirty="0">
                <a:latin typeface="Times New Roman" pitchFamily="18" charset="0"/>
                <a:cs typeface="Times New Roman" pitchFamily="18" charset="0"/>
              </a:rPr>
              <a:t>*Gregory, N. G., L. J. Wilkins, and S. B. Wotton, (1991). Effect of electrical stunning frequency on ventricular fibrillation, downgrading and broken bones in broilers, hens and quails. Br. Vet. J. 147:71–77.</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
          <p:cNvSpPr>
            <a:spLocks noChangeArrowheads="1"/>
          </p:cNvSpPr>
          <p:nvPr/>
        </p:nvSpPr>
        <p:spPr bwMode="auto">
          <a:xfrm>
            <a:off x="457200" y="306388"/>
            <a:ext cx="8229600" cy="2959100"/>
          </a:xfrm>
          <a:prstGeom prst="rect">
            <a:avLst/>
          </a:prstGeom>
          <a:noFill/>
          <a:ln w="50800">
            <a:no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But with stunning at high frequency, the slaughtering process is much faster (11-14 seconds) than the time chickens recover back to clear signs of life (16-57 seconds). </a:t>
            </a:r>
          </a:p>
        </p:txBody>
      </p:sp>
      <p:sp>
        <p:nvSpPr>
          <p:cNvPr id="35844" name="Rectangle 9"/>
          <p:cNvSpPr>
            <a:spLocks noChangeArrowheads="1"/>
          </p:cNvSpPr>
          <p:nvPr/>
        </p:nvSpPr>
        <p:spPr bwMode="auto">
          <a:xfrm>
            <a:off x="457200" y="3981450"/>
            <a:ext cx="8229600" cy="1111250"/>
          </a:xfrm>
          <a:prstGeom prst="rect">
            <a:avLst/>
          </a:prstGeom>
          <a:solidFill>
            <a:schemeClr val="bg1"/>
          </a:solidFill>
          <a:ln w="76200">
            <a:solidFill>
              <a:srgbClr val="006600"/>
            </a:solidFill>
            <a:miter lim="800000"/>
            <a:headEnd/>
            <a:tailEnd/>
          </a:ln>
        </p:spPr>
        <p:txBody>
          <a:bodyPr>
            <a:spAutoFit/>
          </a:bodyPr>
          <a:lstStyle/>
          <a:p>
            <a:pPr marL="514350" indent="-514350" algn="just">
              <a:lnSpc>
                <a:spcPct val="250000"/>
              </a:lnSpc>
            </a:pPr>
            <a:r>
              <a:rPr lang="en-US" sz="3200">
                <a:latin typeface="Times New Roman" pitchFamily="18" charset="0"/>
                <a:cs typeface="Times New Roman" pitchFamily="18" charset="0"/>
              </a:rPr>
              <a:t>So, what is the religious verdict?</a:t>
            </a:r>
            <a:endParaRPr lang="ar-KW" sz="320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04800" y="5786454"/>
            <a:ext cx="8610600" cy="369887"/>
          </a:xfrm>
          <a:prstGeom prst="rect">
            <a:avLst/>
          </a:prstGeom>
          <a:noFill/>
          <a:ln w="9525">
            <a:noFill/>
            <a:miter lim="800000"/>
            <a:headEnd/>
            <a:tailEnd/>
          </a:ln>
        </p:spPr>
        <p:txBody>
          <a:bodyPr anchor="ctr">
            <a:spAutoFit/>
          </a:bodyPr>
          <a:lstStyle/>
          <a:p>
            <a:pPr algn="justLow" rtl="1" eaLnBrk="0" hangingPunct="0"/>
            <a:r>
              <a:rPr lang="ar-KW" dirty="0">
                <a:cs typeface="Simplified Arabic" pitchFamily="18" charset="-78"/>
              </a:rPr>
              <a:t>*الموسوعة الفقهية، الجزء التاسع والثلاثون، ص 324، وزارة الأوقاف والشئون الإسلامية، دولة الكويت.</a:t>
            </a:r>
          </a:p>
        </p:txBody>
      </p:sp>
      <p:sp>
        <p:nvSpPr>
          <p:cNvPr id="38915" name="Rectangle 3"/>
          <p:cNvSpPr>
            <a:spLocks noChangeArrowheads="1"/>
          </p:cNvSpPr>
          <p:nvPr/>
        </p:nvSpPr>
        <p:spPr bwMode="auto">
          <a:xfrm>
            <a:off x="152400" y="609600"/>
            <a:ext cx="8610600" cy="4524375"/>
          </a:xfrm>
          <a:prstGeom prst="rect">
            <a:avLst/>
          </a:prstGeom>
          <a:noFill/>
          <a:ln w="50800">
            <a:solidFill>
              <a:srgbClr val="0070C0"/>
            </a:solid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We find the religious</a:t>
            </a:r>
            <a:r>
              <a:rPr lang="en-US" sz="3200">
                <a:latin typeface="Times New Roman" pitchFamily="18" charset="0"/>
                <a:cs typeface="Times New Roman" pitchFamily="18" charset="0"/>
              </a:rPr>
              <a:t> </a:t>
            </a:r>
            <a:r>
              <a:rPr lang="en-US" sz="3200" b="0">
                <a:latin typeface="Times New Roman" pitchFamily="18" charset="0"/>
                <a:cs typeface="Times New Roman" pitchFamily="18" charset="0"/>
              </a:rPr>
              <a:t>verdict in the Muwatta </a:t>
            </a:r>
            <a:r>
              <a:rPr lang="ar-KW" sz="3200" b="0">
                <a:latin typeface="Times New Roman" pitchFamily="18" charset="0"/>
                <a:cs typeface="Times New Roman" pitchFamily="18" charset="0"/>
              </a:rPr>
              <a:t>الموطأ</a:t>
            </a:r>
            <a:r>
              <a:rPr lang="en-US" sz="3200" b="0">
                <a:latin typeface="Times New Roman" pitchFamily="18" charset="0"/>
                <a:cs typeface="Times New Roman" pitchFamily="18" charset="0"/>
              </a:rPr>
              <a:t>, of Imam Malik for the religious slaughter, he said: if the animal/bird at the time of slaughter has </a:t>
            </a:r>
            <a:r>
              <a:rPr lang="en-US" sz="3200" b="0" u="sng">
                <a:latin typeface="Times New Roman" pitchFamily="18" charset="0"/>
                <a:cs typeface="Times New Roman" pitchFamily="18" charset="0"/>
              </a:rPr>
              <a:t>No ongoing breathing</a:t>
            </a:r>
            <a:r>
              <a:rPr lang="en-US" sz="3200" b="0">
                <a:latin typeface="Times New Roman" pitchFamily="18" charset="0"/>
                <a:cs typeface="Times New Roman" pitchFamily="18" charset="0"/>
              </a:rPr>
              <a:t> and </a:t>
            </a:r>
            <a:r>
              <a:rPr lang="en-US" sz="3200" b="0" u="sng">
                <a:latin typeface="Times New Roman" pitchFamily="18" charset="0"/>
                <a:cs typeface="Times New Roman" pitchFamily="18" charset="0"/>
              </a:rPr>
              <a:t>it is not in a disturbance state</a:t>
            </a:r>
            <a:r>
              <a:rPr lang="en-US" sz="3200" b="0">
                <a:latin typeface="Times New Roman" pitchFamily="18" charset="0"/>
                <a:cs typeface="Times New Roman" pitchFamily="18" charset="0"/>
              </a:rPr>
              <a:t>, then its meat after slaughtering is not allowed to be eaten</a:t>
            </a:r>
            <a:r>
              <a:rPr lang="ar-KW" sz="3200" b="0">
                <a:latin typeface="Times New Roman" pitchFamily="18" charset="0"/>
                <a:cs typeface="Times New Roman" pitchFamily="18" charset="0"/>
              </a:rPr>
              <a:t> *.</a:t>
            </a:r>
            <a:endParaRPr lang="en-US" sz="3200" b="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4648200"/>
            <a:ext cx="8610600" cy="1687513"/>
          </a:xfrm>
          <a:prstGeom prst="rect">
            <a:avLst/>
          </a:prstGeom>
          <a:noFill/>
          <a:ln w="50800">
            <a:noFill/>
            <a:miter lim="800000"/>
            <a:headEnd/>
            <a:tailEnd/>
          </a:ln>
        </p:spPr>
        <p:txBody>
          <a:bodyPr>
            <a:spAutoFit/>
          </a:bodyPr>
          <a:lstStyle/>
          <a:p>
            <a:pPr algn="just">
              <a:lnSpc>
                <a:spcPct val="150000"/>
              </a:lnSpc>
            </a:pPr>
            <a:r>
              <a:rPr lang="en-US" sz="2400" b="0">
                <a:latin typeface="Times New Roman" pitchFamily="18" charset="0"/>
                <a:cs typeface="Times New Roman" pitchFamily="18" charset="0"/>
              </a:rPr>
              <a:t>Stunning definitely put meats in doubts, and thus </a:t>
            </a:r>
            <a:r>
              <a:rPr lang="en-US" sz="2400" b="0">
                <a:solidFill>
                  <a:srgbClr val="FF0000"/>
                </a:solidFill>
                <a:latin typeface="Times New Roman" pitchFamily="18" charset="0"/>
                <a:cs typeface="Times New Roman" pitchFamily="18" charset="0"/>
              </a:rPr>
              <a:t>EATING</a:t>
            </a:r>
            <a:r>
              <a:rPr lang="en-US" sz="2400" b="0">
                <a:latin typeface="Times New Roman" pitchFamily="18" charset="0"/>
                <a:cs typeface="Times New Roman" pitchFamily="18" charset="0"/>
              </a:rPr>
              <a:t> </a:t>
            </a:r>
            <a:r>
              <a:rPr lang="en-US" sz="2400" b="0">
                <a:solidFill>
                  <a:srgbClr val="FF0000"/>
                </a:solidFill>
                <a:latin typeface="Times New Roman" pitchFamily="18" charset="0"/>
                <a:cs typeface="Times New Roman" pitchFamily="18" charset="0"/>
              </a:rPr>
              <a:t>STUNNED MEAT</a:t>
            </a:r>
            <a:r>
              <a:rPr lang="en-US" sz="2400" b="0">
                <a:latin typeface="Times New Roman" pitchFamily="18" charset="0"/>
                <a:cs typeface="Times New Roman" pitchFamily="18" charset="0"/>
              </a:rPr>
              <a:t> will become unlawful if doubts are associated with its slaughter until proven to be without any doubts.</a:t>
            </a:r>
          </a:p>
        </p:txBody>
      </p:sp>
      <p:sp>
        <p:nvSpPr>
          <p:cNvPr id="39939" name="Rectangle 3"/>
          <p:cNvSpPr>
            <a:spLocks noChangeArrowheads="1"/>
          </p:cNvSpPr>
          <p:nvPr/>
        </p:nvSpPr>
        <p:spPr bwMode="auto">
          <a:xfrm>
            <a:off x="304800" y="228600"/>
            <a:ext cx="8610600" cy="2678113"/>
          </a:xfrm>
          <a:prstGeom prst="rect">
            <a:avLst/>
          </a:prstGeom>
          <a:noFill/>
          <a:ln w="50800">
            <a:solidFill>
              <a:srgbClr val="0070C0"/>
            </a:solid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He </a:t>
            </a:r>
            <a:r>
              <a:rPr lang="ar-KW" sz="2800" b="0">
                <a:latin typeface="Times New Roman" pitchFamily="18" charset="0"/>
                <a:cs typeface="Times New Roman" pitchFamily="18" charset="0"/>
              </a:rPr>
              <a:t> رحمه الله</a:t>
            </a:r>
            <a:r>
              <a:rPr lang="en-US" sz="2800" b="0">
                <a:latin typeface="Times New Roman" pitchFamily="18" charset="0"/>
                <a:cs typeface="Times New Roman" pitchFamily="18" charset="0"/>
              </a:rPr>
              <a:t>also said: With Mawqoozah and in similar cases, if the animal/bird </a:t>
            </a:r>
            <a:r>
              <a:rPr lang="en-US" sz="2800" b="0">
                <a:solidFill>
                  <a:srgbClr val="FF3300"/>
                </a:solidFill>
                <a:latin typeface="Times New Roman" pitchFamily="18" charset="0"/>
                <a:cs typeface="Times New Roman" pitchFamily="18" charset="0"/>
              </a:rPr>
              <a:t>can not live with</a:t>
            </a:r>
            <a:r>
              <a:rPr lang="en-US" sz="2800" b="0">
                <a:latin typeface="Times New Roman" pitchFamily="18" charset="0"/>
                <a:cs typeface="Times New Roman" pitchFamily="18" charset="0"/>
              </a:rPr>
              <a:t>, it is not permissible to eat its meat even if it was slaughtered before death*. </a:t>
            </a:r>
          </a:p>
        </p:txBody>
      </p:sp>
      <p:sp>
        <p:nvSpPr>
          <p:cNvPr id="41988" name="Rectangle 3"/>
          <p:cNvSpPr>
            <a:spLocks noChangeArrowheads="1"/>
          </p:cNvSpPr>
          <p:nvPr/>
        </p:nvSpPr>
        <p:spPr bwMode="auto">
          <a:xfrm>
            <a:off x="228600" y="3124200"/>
            <a:ext cx="8610600" cy="1308100"/>
          </a:xfrm>
          <a:prstGeom prst="rect">
            <a:avLst/>
          </a:prstGeom>
          <a:noFill/>
          <a:ln w="50800">
            <a:noFill/>
            <a:miter lim="800000"/>
            <a:headEnd/>
            <a:tailEnd/>
          </a:ln>
        </p:spPr>
        <p:txBody>
          <a:bodyPr>
            <a:spAutoFit/>
          </a:bodyPr>
          <a:lstStyle/>
          <a:p>
            <a:pPr algn="just">
              <a:lnSpc>
                <a:spcPct val="150000"/>
              </a:lnSpc>
            </a:pPr>
            <a:r>
              <a:rPr lang="en-US" sz="2800" b="0">
                <a:solidFill>
                  <a:srgbClr val="0033CC"/>
                </a:solidFill>
                <a:latin typeface="Times New Roman" pitchFamily="18" charset="0"/>
                <a:cs typeface="Times New Roman" pitchFamily="18" charset="0"/>
              </a:rPr>
              <a:t>In Islam, the general rule of meat is </a:t>
            </a:r>
            <a:r>
              <a:rPr lang="en-US" sz="2800" u="sng">
                <a:solidFill>
                  <a:srgbClr val="FF0000"/>
                </a:solidFill>
                <a:latin typeface="Times New Roman" pitchFamily="18" charset="0"/>
                <a:cs typeface="Times New Roman" pitchFamily="18" charset="0"/>
              </a:rPr>
              <a:t>unlawful</a:t>
            </a:r>
            <a:r>
              <a:rPr lang="en-US" sz="2800" b="0">
                <a:solidFill>
                  <a:srgbClr val="FF0000"/>
                </a:solidFill>
                <a:latin typeface="Times New Roman" pitchFamily="18" charset="0"/>
                <a:cs typeface="Times New Roman" pitchFamily="18" charset="0"/>
              </a:rPr>
              <a:t> </a:t>
            </a:r>
            <a:r>
              <a:rPr lang="en-US" sz="2800" b="0">
                <a:solidFill>
                  <a:srgbClr val="0033CC"/>
                </a:solidFill>
                <a:latin typeface="Times New Roman" pitchFamily="18" charset="0"/>
                <a:cs typeface="Times New Roman" pitchFamily="18" charset="0"/>
              </a:rPr>
              <a:t>until proven to be without any doubts </a:t>
            </a:r>
            <a:r>
              <a:rPr lang="en-US" sz="2800">
                <a:solidFill>
                  <a:srgbClr val="00B050"/>
                </a:solidFill>
                <a:latin typeface="Times New Roman" pitchFamily="18" charset="0"/>
                <a:cs typeface="Times New Roman" pitchFamily="18" charset="0"/>
              </a:rPr>
              <a:t>it is Halal</a:t>
            </a:r>
            <a:r>
              <a:rPr lang="en-US" sz="2800" b="0">
                <a:solidFill>
                  <a:srgbClr val="0033CC"/>
                </a:solidFill>
                <a:latin typeface="Times New Roman" pitchFamily="18" charset="0"/>
                <a:cs typeface="Times New Roman" pitchFamily="18" charset="0"/>
              </a:rPr>
              <a:t>.</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ppt_x"/>
                                          </p:val>
                                        </p:tav>
                                        <p:tav tm="100000">
                                          <p:val>
                                            <p:strVal val="#ppt_x"/>
                                          </p:val>
                                        </p:tav>
                                      </p:tavLst>
                                    </p:anim>
                                    <p:anim calcmode="lin" valueType="num">
                                      <p:cBhvr additive="base">
                                        <p:cTn id="8"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198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4300" y="1084740"/>
            <a:ext cx="8915400" cy="57996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just">
              <a:lnSpc>
                <a:spcPct val="150000"/>
              </a:lnSpc>
              <a:defRPr/>
            </a:pPr>
            <a:r>
              <a:rPr lang="en-US" sz="2400" dirty="0">
                <a:solidFill>
                  <a:srgbClr val="0070C0"/>
                </a:solidFill>
                <a:latin typeface="Times New Roman" pitchFamily="18" charset="0"/>
                <a:cs typeface="Times New Roman" pitchFamily="18" charset="0"/>
              </a:rPr>
              <a:t>On the basis of what have been said on the use of stunning</a:t>
            </a:r>
            <a:endParaRPr lang="fr-FR" sz="2400" dirty="0">
              <a:solidFill>
                <a:srgbClr val="0070C0"/>
              </a:solidFill>
              <a:latin typeface="Times New Roman" pitchFamily="18" charset="0"/>
              <a:cs typeface="Times New Roman" pitchFamily="18" charset="0"/>
            </a:endParaRPr>
          </a:p>
        </p:txBody>
      </p:sp>
      <p:sp>
        <p:nvSpPr>
          <p:cNvPr id="5" name="Rectangle 4"/>
          <p:cNvSpPr>
            <a:spLocks noChangeArrowheads="1"/>
          </p:cNvSpPr>
          <p:nvPr/>
        </p:nvSpPr>
        <p:spPr bwMode="auto">
          <a:xfrm>
            <a:off x="190500" y="6389107"/>
            <a:ext cx="8763000" cy="27699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just">
              <a:defRPr/>
            </a:pPr>
            <a:r>
              <a:rPr lang="en-US" sz="1200" b="0" dirty="0">
                <a:solidFill>
                  <a:srgbClr val="0000FF"/>
                </a:solidFill>
                <a:latin typeface="Times New Roman" pitchFamily="18" charset="0"/>
                <a:cs typeface="Times New Roman" pitchFamily="18" charset="0"/>
              </a:rPr>
              <a:t>* Professor of Higher Islamic Studies, Umm Al-</a:t>
            </a:r>
            <a:r>
              <a:rPr lang="en-US" sz="1200" b="0" dirty="0" err="1">
                <a:solidFill>
                  <a:srgbClr val="0000FF"/>
                </a:solidFill>
                <a:latin typeface="Times New Roman" pitchFamily="18" charset="0"/>
                <a:cs typeface="Times New Roman" pitchFamily="18" charset="0"/>
              </a:rPr>
              <a:t>Qura</a:t>
            </a:r>
            <a:r>
              <a:rPr lang="en-US" sz="1200" b="0" dirty="0">
                <a:solidFill>
                  <a:srgbClr val="0000FF"/>
                </a:solidFill>
                <a:latin typeface="Times New Roman" pitchFamily="18" charset="0"/>
                <a:cs typeface="Times New Roman" pitchFamily="18" charset="0"/>
              </a:rPr>
              <a:t> University, </a:t>
            </a:r>
            <a:r>
              <a:rPr lang="en-US" sz="1200" b="0" dirty="0" err="1">
                <a:solidFill>
                  <a:srgbClr val="0000FF"/>
                </a:solidFill>
                <a:latin typeface="Times New Roman" pitchFamily="18" charset="0"/>
                <a:cs typeface="Times New Roman" pitchFamily="18" charset="0"/>
              </a:rPr>
              <a:t>Makkah</a:t>
            </a:r>
            <a:r>
              <a:rPr lang="en-US" sz="1200" b="0" dirty="0">
                <a:solidFill>
                  <a:srgbClr val="0000FF"/>
                </a:solidFill>
                <a:latin typeface="Times New Roman" pitchFamily="18" charset="0"/>
                <a:cs typeface="Times New Roman" pitchFamily="18" charset="0"/>
              </a:rPr>
              <a:t>, and a member of the </a:t>
            </a:r>
            <a:r>
              <a:rPr lang="en-US" sz="1200" b="0" dirty="0" err="1">
                <a:solidFill>
                  <a:srgbClr val="0000FF"/>
                </a:solidFill>
                <a:latin typeface="Times New Roman" pitchFamily="18" charset="0"/>
                <a:cs typeface="Times New Roman" pitchFamily="18" charset="0"/>
              </a:rPr>
              <a:t>Shura</a:t>
            </a:r>
            <a:r>
              <a:rPr lang="en-US" sz="1200" b="0" dirty="0">
                <a:solidFill>
                  <a:srgbClr val="0000FF"/>
                </a:solidFill>
                <a:latin typeface="Times New Roman" pitchFamily="18" charset="0"/>
                <a:cs typeface="Times New Roman" pitchFamily="18" charset="0"/>
              </a:rPr>
              <a:t> Council, Saudi Arabia</a:t>
            </a:r>
            <a:endParaRPr lang="fr-FR" sz="1200" b="0" dirty="0">
              <a:solidFill>
                <a:srgbClr val="0000FF"/>
              </a:solidFill>
              <a:latin typeface="Times New Roman" pitchFamily="18" charset="0"/>
              <a:cs typeface="Times New Roman" pitchFamily="18" charset="0"/>
            </a:endParaRPr>
          </a:p>
        </p:txBody>
      </p:sp>
      <p:sp>
        <p:nvSpPr>
          <p:cNvPr id="6" name="Rectangle 5"/>
          <p:cNvSpPr>
            <a:spLocks noChangeArrowheads="1"/>
          </p:cNvSpPr>
          <p:nvPr/>
        </p:nvSpPr>
        <p:spPr bwMode="auto">
          <a:xfrm>
            <a:off x="342900" y="1969507"/>
            <a:ext cx="6781800" cy="4269887"/>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just">
              <a:lnSpc>
                <a:spcPct val="200000"/>
              </a:lnSpc>
              <a:defRPr/>
            </a:pPr>
            <a:r>
              <a:rPr lang="en-US" sz="2800" dirty="0">
                <a:latin typeface="Times New Roman" pitchFamily="18" charset="0"/>
                <a:cs typeface="Times New Roman" pitchFamily="18" charset="0"/>
              </a:rPr>
              <a:t>It is better not to resort to any method of loss of consciousness; we should close the door of its discussion once and for all; as if we opened it both lawful and unlawful things will  be entered.</a:t>
            </a:r>
          </a:p>
        </p:txBody>
      </p:sp>
      <p:grpSp>
        <p:nvGrpSpPr>
          <p:cNvPr id="2" name="Group 6"/>
          <p:cNvGrpSpPr>
            <a:grpSpLocks/>
          </p:cNvGrpSpPr>
          <p:nvPr/>
        </p:nvGrpSpPr>
        <p:grpSpPr bwMode="auto">
          <a:xfrm>
            <a:off x="1588" y="192088"/>
            <a:ext cx="8913812" cy="3987800"/>
            <a:chOff x="-98835" y="304800"/>
            <a:chExt cx="8915016" cy="3987413"/>
          </a:xfrm>
        </p:grpSpPr>
        <p:pic>
          <p:nvPicPr>
            <p:cNvPr id="40972" name="Picture 7" descr="C:\Documents and Settings\Invité\Bureau\video dr hani\خالص\ناصر بن عبد الله الميمان.jpg"/>
            <p:cNvPicPr>
              <a:picLocks noChangeAspect="1" noChangeArrowheads="1"/>
            </p:cNvPicPr>
            <p:nvPr/>
          </p:nvPicPr>
          <p:blipFill>
            <a:blip r:embed="rId2"/>
            <a:srcRect/>
            <a:stretch>
              <a:fillRect/>
            </a:stretch>
          </p:blipFill>
          <p:spPr bwMode="auto">
            <a:xfrm>
              <a:off x="7101681" y="2006213"/>
              <a:ext cx="1714500" cy="2286000"/>
            </a:xfrm>
            <a:prstGeom prst="rect">
              <a:avLst/>
            </a:prstGeom>
            <a:noFill/>
            <a:ln w="9525">
              <a:noFill/>
              <a:miter lim="800000"/>
              <a:headEnd/>
              <a:tailEnd/>
            </a:ln>
          </p:spPr>
        </p:pic>
        <p:sp>
          <p:nvSpPr>
            <p:cNvPr id="40973" name="Rectangle 8"/>
            <p:cNvSpPr>
              <a:spLocks noChangeArrowheads="1"/>
            </p:cNvSpPr>
            <p:nvPr/>
          </p:nvSpPr>
          <p:spPr bwMode="auto">
            <a:xfrm>
              <a:off x="-98835" y="304800"/>
              <a:ext cx="8627191" cy="523169"/>
            </a:xfrm>
            <a:prstGeom prst="rect">
              <a:avLst/>
            </a:prstGeom>
            <a:noFill/>
            <a:ln w="9525">
              <a:noFill/>
              <a:miter lim="800000"/>
              <a:headEnd/>
              <a:tailEnd/>
            </a:ln>
          </p:spPr>
          <p:txBody>
            <a:bodyPr wrap="none">
              <a:spAutoFit/>
            </a:bodyPr>
            <a:lstStyle/>
            <a:p>
              <a:r>
                <a:rPr lang="en-US" sz="2800">
                  <a:solidFill>
                    <a:srgbClr val="0070C0"/>
                  </a:solidFill>
                  <a:latin typeface="Times New Roman" pitchFamily="18" charset="0"/>
                  <a:cs typeface="Times New Roman" pitchFamily="18" charset="0"/>
                </a:rPr>
                <a:t>Sheikh Prof. Nasser bin Abdullah Al Maiman has said*</a:t>
              </a:r>
              <a:endParaRPr lang="en-US" sz="2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2"/>
          <a:srcRect/>
          <a:stretch>
            <a:fillRect/>
          </a:stretch>
        </p:blipFill>
        <p:spPr bwMode="auto">
          <a:xfrm rot="-291516">
            <a:off x="3402013" y="4022154"/>
            <a:ext cx="2295525" cy="2295525"/>
          </a:xfrm>
          <a:prstGeom prst="rect">
            <a:avLst/>
          </a:prstGeom>
          <a:noFill/>
          <a:ln w="9525">
            <a:noFill/>
            <a:miter lim="800000"/>
            <a:headEnd/>
            <a:tailEnd/>
          </a:ln>
        </p:spPr>
      </p:pic>
      <p:pic>
        <p:nvPicPr>
          <p:cNvPr id="41987" name="Picture 5"/>
          <p:cNvPicPr>
            <a:picLocks noChangeAspect="1" noChangeArrowheads="1"/>
          </p:cNvPicPr>
          <p:nvPr/>
        </p:nvPicPr>
        <p:blipFill>
          <a:blip r:embed="rId3"/>
          <a:srcRect/>
          <a:stretch>
            <a:fillRect/>
          </a:stretch>
        </p:blipFill>
        <p:spPr bwMode="auto">
          <a:xfrm>
            <a:off x="3362325" y="88900"/>
            <a:ext cx="2047875" cy="2730500"/>
          </a:xfrm>
          <a:prstGeom prst="rect">
            <a:avLst/>
          </a:prstGeom>
          <a:noFill/>
          <a:ln w="9525">
            <a:noFill/>
            <a:miter lim="800000"/>
            <a:headEnd/>
            <a:tailEnd/>
          </a:ln>
        </p:spPr>
      </p:pic>
      <p:sp>
        <p:nvSpPr>
          <p:cNvPr id="41988" name="Rectangle 4"/>
          <p:cNvSpPr>
            <a:spLocks noChangeArrowheads="1"/>
          </p:cNvSpPr>
          <p:nvPr/>
        </p:nvSpPr>
        <p:spPr bwMode="auto">
          <a:xfrm>
            <a:off x="304800" y="2581275"/>
            <a:ext cx="8534400" cy="1481138"/>
          </a:xfrm>
          <a:prstGeom prst="rect">
            <a:avLst/>
          </a:prstGeom>
          <a:noFill/>
          <a:ln w="9525">
            <a:no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Stunning methods definitely jeopardize the religious requirements of slaughter.</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srcRect/>
          <a:stretch>
            <a:fillRect/>
          </a:stretch>
        </p:blipFill>
        <p:spPr bwMode="auto">
          <a:xfrm>
            <a:off x="7545388" y="0"/>
            <a:ext cx="1598612" cy="1066800"/>
          </a:xfrm>
          <a:prstGeom prst="rect">
            <a:avLst/>
          </a:prstGeom>
          <a:noFill/>
          <a:ln w="9525">
            <a:noFill/>
            <a:miter lim="800000"/>
            <a:headEnd/>
            <a:tailEnd/>
          </a:ln>
        </p:spPr>
      </p:pic>
      <p:grpSp>
        <p:nvGrpSpPr>
          <p:cNvPr id="2" name="Group 6"/>
          <p:cNvGrpSpPr>
            <a:grpSpLocks/>
          </p:cNvGrpSpPr>
          <p:nvPr/>
        </p:nvGrpSpPr>
        <p:grpSpPr bwMode="auto">
          <a:xfrm>
            <a:off x="228600" y="1143000"/>
            <a:ext cx="8591550" cy="2914650"/>
            <a:chOff x="381000" y="2971799"/>
            <a:chExt cx="8591550" cy="2914651"/>
          </a:xfrm>
        </p:grpSpPr>
        <p:sp>
          <p:nvSpPr>
            <p:cNvPr id="6148" name="Rectangle 1"/>
            <p:cNvSpPr>
              <a:spLocks noChangeArrowheads="1"/>
            </p:cNvSpPr>
            <p:nvPr/>
          </p:nvSpPr>
          <p:spPr bwMode="auto">
            <a:xfrm flipH="1">
              <a:off x="381000" y="2971799"/>
              <a:ext cx="8001000" cy="2308225"/>
            </a:xfrm>
            <a:prstGeom prst="rect">
              <a:avLst/>
            </a:prstGeom>
            <a:noFill/>
            <a:ln w="9525">
              <a:noFill/>
              <a:miter lim="800000"/>
              <a:headEnd/>
              <a:tailEnd/>
            </a:ln>
          </p:spPr>
          <p:txBody>
            <a:bodyPr anchor="ctr">
              <a:spAutoFit/>
            </a:bodyPr>
            <a:lstStyle/>
            <a:p>
              <a:pPr algn="justLow" eaLnBrk="0" hangingPunct="0">
                <a:lnSpc>
                  <a:spcPct val="150000"/>
                </a:lnSpc>
              </a:pPr>
              <a:r>
                <a:rPr lang="en-US" sz="3200" b="0">
                  <a:solidFill>
                    <a:srgbClr val="0033CC"/>
                  </a:solidFill>
                  <a:latin typeface="Times New Roman" pitchFamily="18" charset="0"/>
                  <a:ea typeface="Calibri" pitchFamily="34" charset="0"/>
                  <a:cs typeface="Times New Roman" pitchFamily="18" charset="0"/>
                </a:rPr>
                <a:t>This act is considered as a move that will make the Islamic </a:t>
              </a:r>
              <a:r>
                <a:rPr lang="en-US" sz="3200" b="0" u="sng">
                  <a:solidFill>
                    <a:srgbClr val="0033CC"/>
                  </a:solidFill>
                  <a:latin typeface="Times New Roman" pitchFamily="18" charset="0"/>
                  <a:ea typeface="Calibri" pitchFamily="34" charset="0"/>
                  <a:cs typeface="Times New Roman" pitchFamily="18" charset="0"/>
                </a:rPr>
                <a:t>Halal</a:t>
              </a:r>
              <a:r>
                <a:rPr lang="en-US" sz="3200" b="0">
                  <a:solidFill>
                    <a:srgbClr val="0033CC"/>
                  </a:solidFill>
                  <a:latin typeface="Times New Roman" pitchFamily="18" charset="0"/>
                  <a:ea typeface="Calibri" pitchFamily="34" charset="0"/>
                  <a:cs typeface="Times New Roman" pitchFamily="18" charset="0"/>
                </a:rPr>
                <a:t> and Jewish </a:t>
              </a:r>
              <a:r>
                <a:rPr lang="en-US" sz="3200" b="0" u="sng">
                  <a:solidFill>
                    <a:srgbClr val="0033CC"/>
                  </a:solidFill>
                  <a:latin typeface="Times New Roman" pitchFamily="18" charset="0"/>
                  <a:ea typeface="Calibri" pitchFamily="34" charset="0"/>
                  <a:cs typeface="Times New Roman" pitchFamily="18" charset="0"/>
                </a:rPr>
                <a:t>Kosher</a:t>
              </a:r>
              <a:r>
                <a:rPr lang="en-US" sz="3200" b="0">
                  <a:solidFill>
                    <a:srgbClr val="0033CC"/>
                  </a:solidFill>
                  <a:latin typeface="Times New Roman" pitchFamily="18" charset="0"/>
                  <a:ea typeface="Calibri" pitchFamily="34" charset="0"/>
                  <a:cs typeface="Times New Roman" pitchFamily="18" charset="0"/>
                </a:rPr>
                <a:t> methods of slaughter </a:t>
              </a:r>
              <a:r>
                <a:rPr lang="en-US" sz="3200" b="0" u="sng">
                  <a:solidFill>
                    <a:srgbClr val="0033CC"/>
                  </a:solidFill>
                  <a:latin typeface="Times New Roman" pitchFamily="18" charset="0"/>
                  <a:ea typeface="Calibri" pitchFamily="34" charset="0"/>
                  <a:cs typeface="Times New Roman" pitchFamily="18" charset="0"/>
                </a:rPr>
                <a:t>illegal</a:t>
              </a:r>
              <a:r>
                <a:rPr lang="en-US" sz="3200" b="0">
                  <a:solidFill>
                    <a:srgbClr val="0033CC"/>
                  </a:solidFill>
                  <a:latin typeface="Times New Roman" pitchFamily="18" charset="0"/>
                  <a:ea typeface="Calibri" pitchFamily="34" charset="0"/>
                  <a:cs typeface="Times New Roman" pitchFamily="18" charset="0"/>
                </a:rPr>
                <a:t>. </a:t>
              </a:r>
              <a:endParaRPr lang="en-US" sz="4400" b="0">
                <a:solidFill>
                  <a:srgbClr val="0033CC"/>
                </a:solidFill>
                <a:latin typeface="Times New Roman" pitchFamily="18" charset="0"/>
                <a:ea typeface="Calibri" pitchFamily="34" charset="0"/>
                <a:cs typeface="Times New Roman" pitchFamily="18" charset="0"/>
              </a:endParaRPr>
            </a:p>
          </p:txBody>
        </p:sp>
        <p:pic>
          <p:nvPicPr>
            <p:cNvPr id="6149" name="Picture 6"/>
            <p:cNvPicPr>
              <a:picLocks noChangeAspect="1" noChangeArrowheads="1"/>
            </p:cNvPicPr>
            <p:nvPr/>
          </p:nvPicPr>
          <p:blipFill>
            <a:blip r:embed="rId3"/>
            <a:srcRect/>
            <a:stretch>
              <a:fillRect/>
            </a:stretch>
          </p:blipFill>
          <p:spPr bwMode="auto">
            <a:xfrm>
              <a:off x="6400800" y="5029200"/>
              <a:ext cx="2571750" cy="857250"/>
            </a:xfrm>
            <a:prstGeom prst="rect">
              <a:avLst/>
            </a:prstGeom>
            <a:noFill/>
            <a:ln w="9525">
              <a:noFill/>
              <a:miter lim="800000"/>
              <a:headEnd/>
              <a:tailEnd/>
            </a:ln>
          </p:spPr>
        </p:pic>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81000" y="76200"/>
            <a:ext cx="8229600" cy="2219325"/>
          </a:xfrm>
          <a:prstGeom prst="rect">
            <a:avLst/>
          </a:prstGeom>
          <a:noFill/>
          <a:ln w="9525">
            <a:solidFill>
              <a:srgbClr val="000000"/>
            </a:solid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The Law in some European countries recognizes that </a:t>
            </a:r>
            <a:r>
              <a:rPr lang="en-US" sz="3200" b="0">
                <a:solidFill>
                  <a:srgbClr val="FF0000"/>
                </a:solidFill>
                <a:latin typeface="Times New Roman" pitchFamily="18" charset="0"/>
                <a:cs typeface="Times New Roman" pitchFamily="18" charset="0"/>
              </a:rPr>
              <a:t>“conventional” stunning methods</a:t>
            </a:r>
            <a:r>
              <a:rPr lang="en-US" sz="3200" b="0">
                <a:latin typeface="Times New Roman" pitchFamily="18" charset="0"/>
                <a:cs typeface="Times New Roman" pitchFamily="18" charset="0"/>
              </a:rPr>
              <a:t> </a:t>
            </a:r>
            <a:r>
              <a:rPr lang="ar-KW" sz="3200" b="0">
                <a:latin typeface="Times New Roman" pitchFamily="18" charset="0"/>
                <a:cs typeface="Times New Roman" pitchFamily="18" charset="0"/>
              </a:rPr>
              <a:t> </a:t>
            </a:r>
            <a:r>
              <a:rPr lang="ar-KW" sz="2400">
                <a:latin typeface="Simplified Arabic" pitchFamily="18" charset="-78"/>
                <a:cs typeface="Simplified Arabic" pitchFamily="18" charset="-78"/>
              </a:rPr>
              <a:t>الصعق</a:t>
            </a:r>
            <a:r>
              <a:rPr lang="en-US" sz="3200" b="0">
                <a:latin typeface="Times New Roman" pitchFamily="18" charset="0"/>
                <a:cs typeface="Times New Roman" pitchFamily="18" charset="0"/>
              </a:rPr>
              <a:t>are not permitted for Halal /</a:t>
            </a:r>
            <a:r>
              <a:rPr lang="ar-KW" sz="3200" b="0">
                <a:latin typeface="Times New Roman" pitchFamily="18" charset="0"/>
                <a:cs typeface="Times New Roman" pitchFamily="18" charset="0"/>
              </a:rPr>
              <a:t> </a:t>
            </a:r>
            <a:r>
              <a:rPr lang="en-US" sz="3200" b="0">
                <a:latin typeface="Times New Roman" pitchFamily="18" charset="0"/>
                <a:cs typeface="Times New Roman" pitchFamily="18" charset="0"/>
              </a:rPr>
              <a:t>Kosher food.</a:t>
            </a:r>
          </a:p>
        </p:txBody>
      </p:sp>
      <p:pic>
        <p:nvPicPr>
          <p:cNvPr id="43011" name="Picture 3"/>
          <p:cNvPicPr>
            <a:picLocks noChangeAspect="1" noChangeArrowheads="1"/>
          </p:cNvPicPr>
          <p:nvPr/>
        </p:nvPicPr>
        <p:blipFill>
          <a:blip r:embed="rId2"/>
          <a:srcRect/>
          <a:stretch>
            <a:fillRect/>
          </a:stretch>
        </p:blipFill>
        <p:spPr bwMode="auto">
          <a:xfrm>
            <a:off x="6400800" y="4927600"/>
            <a:ext cx="1371600" cy="1422400"/>
          </a:xfrm>
          <a:prstGeom prst="rect">
            <a:avLst/>
          </a:prstGeom>
          <a:noFill/>
          <a:ln w="9525">
            <a:noFill/>
            <a:miter lim="800000"/>
            <a:headEnd/>
            <a:tailEnd/>
          </a:ln>
        </p:spPr>
      </p:pic>
      <p:sp>
        <p:nvSpPr>
          <p:cNvPr id="4" name="Rectangle 3"/>
          <p:cNvSpPr>
            <a:spLocks noChangeArrowheads="1"/>
          </p:cNvSpPr>
          <p:nvPr/>
        </p:nvSpPr>
        <p:spPr bwMode="auto">
          <a:xfrm>
            <a:off x="457200" y="2286000"/>
            <a:ext cx="8153400" cy="2678113"/>
          </a:xfrm>
          <a:prstGeom prst="rect">
            <a:avLst/>
          </a:prstGeom>
          <a:noFill/>
          <a:ln w="9525">
            <a:no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These countries legislates for Halal /</a:t>
            </a:r>
            <a:r>
              <a:rPr lang="ar-KW" sz="2800" b="0">
                <a:latin typeface="Times New Roman" pitchFamily="18" charset="0"/>
                <a:cs typeface="Times New Roman" pitchFamily="18" charset="0"/>
              </a:rPr>
              <a:t> </a:t>
            </a:r>
            <a:r>
              <a:rPr lang="en-US" sz="2800" b="0">
                <a:latin typeface="Times New Roman" pitchFamily="18" charset="0"/>
                <a:cs typeface="Times New Roman" pitchFamily="18" charset="0"/>
              </a:rPr>
              <a:t>Kosher to be exempted from such stunning for meat </a:t>
            </a:r>
            <a:r>
              <a:rPr lang="en-US" sz="2800" b="0">
                <a:solidFill>
                  <a:srgbClr val="FF0000"/>
                </a:solidFill>
                <a:latin typeface="Times New Roman" pitchFamily="18" charset="0"/>
                <a:cs typeface="Times New Roman" pitchFamily="18" charset="0"/>
              </a:rPr>
              <a:t>of local use only and not for export</a:t>
            </a:r>
            <a:r>
              <a:rPr lang="en-US" sz="2800" b="0">
                <a:latin typeface="Times New Roman" pitchFamily="18" charset="0"/>
                <a:cs typeface="Times New Roman" pitchFamily="18" charset="0"/>
              </a:rPr>
              <a:t> provided the animal is prepared “Halal /</a:t>
            </a:r>
            <a:r>
              <a:rPr lang="ar-KW" sz="2800" b="0">
                <a:latin typeface="Times New Roman" pitchFamily="18" charset="0"/>
                <a:cs typeface="Times New Roman" pitchFamily="18" charset="0"/>
              </a:rPr>
              <a:t> </a:t>
            </a:r>
            <a:r>
              <a:rPr lang="en-US" sz="2800" b="0">
                <a:latin typeface="Times New Roman" pitchFamily="18" charset="0"/>
                <a:cs typeface="Times New Roman" pitchFamily="18" charset="0"/>
              </a:rPr>
              <a:t>Kosher” by a duly licensed Halal /</a:t>
            </a:r>
            <a:r>
              <a:rPr lang="ar-KW" sz="2800" b="0">
                <a:latin typeface="Times New Roman" pitchFamily="18" charset="0"/>
                <a:cs typeface="Times New Roman" pitchFamily="18" charset="0"/>
              </a:rPr>
              <a:t> </a:t>
            </a:r>
            <a:r>
              <a:rPr lang="en-US" sz="2800" b="0">
                <a:latin typeface="Times New Roman" pitchFamily="18" charset="0"/>
                <a:cs typeface="Times New Roman" pitchFamily="18" charset="0"/>
              </a:rPr>
              <a:t>Kosher.</a:t>
            </a:r>
          </a:p>
        </p:txBody>
      </p:sp>
      <p:pic>
        <p:nvPicPr>
          <p:cNvPr id="43013" name="Picture 3"/>
          <p:cNvPicPr>
            <a:picLocks noChangeAspect="1" noChangeArrowheads="1"/>
          </p:cNvPicPr>
          <p:nvPr/>
        </p:nvPicPr>
        <p:blipFill>
          <a:blip r:embed="rId3"/>
          <a:srcRect/>
          <a:stretch>
            <a:fillRect/>
          </a:stretch>
        </p:blipFill>
        <p:spPr bwMode="auto">
          <a:xfrm>
            <a:off x="7924800" y="5286388"/>
            <a:ext cx="882650" cy="914400"/>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381000" y="228600"/>
            <a:ext cx="8686800" cy="1481138"/>
          </a:xfrm>
          <a:prstGeom prst="rect">
            <a:avLst/>
          </a:prstGeom>
          <a:noFill/>
          <a:ln w="9525">
            <a:no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Theoretically, stunning should cause less amount of bleeding. </a:t>
            </a:r>
          </a:p>
        </p:txBody>
      </p:sp>
      <p:grpSp>
        <p:nvGrpSpPr>
          <p:cNvPr id="2" name="Group 12"/>
          <p:cNvGrpSpPr>
            <a:grpSpLocks/>
          </p:cNvGrpSpPr>
          <p:nvPr/>
        </p:nvGrpSpPr>
        <p:grpSpPr bwMode="auto">
          <a:xfrm>
            <a:off x="381000" y="1828800"/>
            <a:ext cx="8382000" cy="4876800"/>
            <a:chOff x="381000" y="1828800"/>
            <a:chExt cx="8382000" cy="4876800"/>
          </a:xfrm>
        </p:grpSpPr>
        <p:pic>
          <p:nvPicPr>
            <p:cNvPr id="44036" name="Picture 9"/>
            <p:cNvPicPr>
              <a:picLocks noChangeAspect="1" noChangeArrowheads="1"/>
            </p:cNvPicPr>
            <p:nvPr/>
          </p:nvPicPr>
          <p:blipFill>
            <a:blip r:embed="rId2"/>
            <a:srcRect/>
            <a:stretch>
              <a:fillRect/>
            </a:stretch>
          </p:blipFill>
          <p:spPr bwMode="auto">
            <a:xfrm>
              <a:off x="2286000" y="3000121"/>
              <a:ext cx="4657725" cy="3705479"/>
            </a:xfrm>
            <a:prstGeom prst="rect">
              <a:avLst/>
            </a:prstGeom>
            <a:noFill/>
            <a:ln w="9525">
              <a:noFill/>
              <a:miter lim="800000"/>
              <a:headEnd/>
              <a:tailEnd/>
            </a:ln>
          </p:spPr>
        </p:pic>
        <p:sp>
          <p:nvSpPr>
            <p:cNvPr id="44037" name="Rectangle 11"/>
            <p:cNvSpPr>
              <a:spLocks noChangeArrowheads="1"/>
            </p:cNvSpPr>
            <p:nvPr/>
          </p:nvSpPr>
          <p:spPr bwMode="auto">
            <a:xfrm>
              <a:off x="381000" y="1828800"/>
              <a:ext cx="8382000" cy="684803"/>
            </a:xfrm>
            <a:prstGeom prst="rect">
              <a:avLst/>
            </a:prstGeom>
            <a:noFill/>
            <a:ln w="76200">
              <a:solidFill>
                <a:srgbClr val="006600"/>
              </a:solid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However, few published works showed just the opposite.</a:t>
              </a:r>
              <a:endParaRPr lang="en-US" sz="2800" b="0">
                <a:latin typeface="Simplified Arabic" pitchFamily="18" charset="-78"/>
                <a:cs typeface="Simplified Arabic" pitchFamily="18" charset="-78"/>
              </a:endParaRPr>
            </a:p>
          </p:txBody>
        </p:sp>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a:srcRect/>
          <a:stretch>
            <a:fillRect/>
          </a:stretch>
        </p:blipFill>
        <p:spPr bwMode="auto">
          <a:xfrm>
            <a:off x="8120063" y="-76200"/>
            <a:ext cx="795337" cy="914400"/>
          </a:xfrm>
          <a:prstGeom prst="rect">
            <a:avLst/>
          </a:prstGeom>
          <a:noFill/>
          <a:ln w="9525">
            <a:noFill/>
            <a:miter lim="800000"/>
            <a:headEnd/>
            <a:tailEnd/>
          </a:ln>
        </p:spPr>
      </p:pic>
      <p:sp>
        <p:nvSpPr>
          <p:cNvPr id="45059" name="Rectangle 4"/>
          <p:cNvSpPr>
            <a:spLocks noChangeArrowheads="1"/>
          </p:cNvSpPr>
          <p:nvPr/>
        </p:nvSpPr>
        <p:spPr bwMode="auto">
          <a:xfrm>
            <a:off x="381000" y="0"/>
            <a:ext cx="3635375" cy="584200"/>
          </a:xfrm>
          <a:prstGeom prst="rect">
            <a:avLst/>
          </a:prstGeom>
          <a:noFill/>
          <a:ln w="9525">
            <a:noFill/>
            <a:miter lim="800000"/>
            <a:headEnd/>
            <a:tailEnd/>
          </a:ln>
        </p:spPr>
        <p:txBody>
          <a:bodyPr wrap="none">
            <a:spAutoFit/>
          </a:bodyPr>
          <a:lstStyle/>
          <a:p>
            <a:r>
              <a:rPr lang="en-US" sz="3200" u="sng">
                <a:solidFill>
                  <a:srgbClr val="FF0000"/>
                </a:solidFill>
                <a:latin typeface="Times New Roman" pitchFamily="18" charset="0"/>
                <a:cs typeface="Times New Roman" pitchFamily="18" charset="0"/>
              </a:rPr>
              <a:t>Pattern of bleeding</a:t>
            </a:r>
            <a:r>
              <a:rPr lang="en-US" sz="3200">
                <a:solidFill>
                  <a:srgbClr val="FF0000"/>
                </a:solidFill>
                <a:latin typeface="Times New Roman" pitchFamily="18" charset="0"/>
                <a:cs typeface="Times New Roman" pitchFamily="18" charset="0"/>
              </a:rPr>
              <a:t>:</a:t>
            </a:r>
            <a:endParaRPr lang="en-US" sz="3200"/>
          </a:p>
        </p:txBody>
      </p:sp>
      <p:sp>
        <p:nvSpPr>
          <p:cNvPr id="6" name="Rectangle 3"/>
          <p:cNvSpPr>
            <a:spLocks noChangeArrowheads="1"/>
          </p:cNvSpPr>
          <p:nvPr/>
        </p:nvSpPr>
        <p:spPr bwMode="auto">
          <a:xfrm>
            <a:off x="228600" y="2590800"/>
            <a:ext cx="8763000" cy="1954213"/>
          </a:xfrm>
          <a:prstGeom prst="rect">
            <a:avLst/>
          </a:prstGeom>
          <a:noFill/>
          <a:ln w="3175">
            <a:solidFill>
              <a:srgbClr val="0070C0"/>
            </a:solid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We believe that the pattern of bleeding at the time of slaughter could be used as a an indirect sign of the religious legitimacy of the slaughter (Healthy slaughter). </a:t>
            </a:r>
          </a:p>
        </p:txBody>
      </p:sp>
      <p:sp>
        <p:nvSpPr>
          <p:cNvPr id="7" name="Rectangle 3"/>
          <p:cNvSpPr>
            <a:spLocks noChangeArrowheads="1"/>
          </p:cNvSpPr>
          <p:nvPr/>
        </p:nvSpPr>
        <p:spPr bwMode="auto">
          <a:xfrm>
            <a:off x="76200" y="533400"/>
            <a:ext cx="8763000" cy="1954213"/>
          </a:xfrm>
          <a:prstGeom prst="rect">
            <a:avLst/>
          </a:prstGeom>
          <a:noFill/>
          <a:ln w="9525">
            <a:no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The hadith of prophet Mohammed peace be upon him focuses on the </a:t>
            </a:r>
            <a:r>
              <a:rPr lang="en-US" sz="2800" b="0">
                <a:solidFill>
                  <a:srgbClr val="FF0000"/>
                </a:solidFill>
                <a:latin typeface="Times New Roman" pitchFamily="18" charset="0"/>
                <a:cs typeface="Times New Roman" pitchFamily="18" charset="0"/>
              </a:rPr>
              <a:t>pattern of bleeding </a:t>
            </a:r>
            <a:r>
              <a:rPr lang="en-US" sz="2800" b="0">
                <a:latin typeface="Times New Roman" pitchFamily="18" charset="0"/>
                <a:cs typeface="Times New Roman" pitchFamily="18" charset="0"/>
              </a:rPr>
              <a:t>rather than the amount of blood that comes out at the time of actual cut of the arteries. </a:t>
            </a:r>
          </a:p>
        </p:txBody>
      </p:sp>
      <p:sp>
        <p:nvSpPr>
          <p:cNvPr id="8" name="Rectangle 3"/>
          <p:cNvSpPr>
            <a:spLocks noChangeArrowheads="1"/>
          </p:cNvSpPr>
          <p:nvPr/>
        </p:nvSpPr>
        <p:spPr bwMode="auto">
          <a:xfrm>
            <a:off x="228600" y="4749800"/>
            <a:ext cx="8763000" cy="1954213"/>
          </a:xfrm>
          <a:prstGeom prst="rect">
            <a:avLst/>
          </a:prstGeom>
          <a:noFill/>
          <a:ln w="76200">
            <a:solidFill>
              <a:srgbClr val="0070C0"/>
            </a:solid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The pattern of bleeding may have an impact on the purification and drainage of impure blood from internal tissues such as muscles (arteries, breast, thigh, and wings).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381000" y="1143000"/>
            <a:ext cx="8382000" cy="1754188"/>
          </a:xfrm>
          <a:prstGeom prst="rect">
            <a:avLst/>
          </a:prstGeom>
          <a:noFill/>
          <a:ln w="9525">
            <a:noFill/>
            <a:miter lim="800000"/>
            <a:headEnd/>
            <a:tailEnd/>
          </a:ln>
        </p:spPr>
        <p:txBody>
          <a:bodyPr>
            <a:spAutoFit/>
          </a:bodyPr>
          <a:lstStyle/>
          <a:p>
            <a:pPr algn="just">
              <a:lnSpc>
                <a:spcPct val="150000"/>
              </a:lnSpc>
            </a:pPr>
            <a:r>
              <a:rPr lang="en-US" sz="2400" b="0">
                <a:latin typeface="Times New Roman" pitchFamily="18" charset="0"/>
                <a:cs typeface="Times New Roman" pitchFamily="18" charset="0"/>
              </a:rPr>
              <a:t>Prophet Mohammed peace be upon him said </a:t>
            </a:r>
            <a:r>
              <a:rPr lang="en-US" sz="2400" b="0">
                <a:solidFill>
                  <a:srgbClr val="FF3300"/>
                </a:solidFill>
                <a:latin typeface="Times New Roman" pitchFamily="18" charset="0"/>
                <a:cs typeface="Times New Roman" pitchFamily="18" charset="0"/>
              </a:rPr>
              <a:t>(translation)</a:t>
            </a:r>
            <a:r>
              <a:rPr lang="en-US" sz="2400" b="0">
                <a:latin typeface="Times New Roman" pitchFamily="18" charset="0"/>
                <a:cs typeface="Times New Roman" pitchFamily="18" charset="0"/>
              </a:rPr>
              <a:t>: </a:t>
            </a:r>
            <a:r>
              <a:rPr lang="en-US" sz="2400" b="0">
                <a:solidFill>
                  <a:srgbClr val="00B050"/>
                </a:solidFill>
                <a:latin typeface="Times New Roman" pitchFamily="18" charset="0"/>
                <a:cs typeface="Times New Roman" pitchFamily="18" charset="0"/>
              </a:rPr>
              <a:t>«What causes it to bleed like a gushing river and the name of God was uttered upon it then eat, ------------------------»</a:t>
            </a:r>
            <a:r>
              <a:rPr lang="en-US" sz="2400" b="0">
                <a:latin typeface="Times New Roman" pitchFamily="18" charset="0"/>
                <a:cs typeface="Times New Roman" pitchFamily="18" charset="0"/>
              </a:rPr>
              <a:t>* Agreed.</a:t>
            </a:r>
            <a:endParaRPr lang="ar-KW" sz="2400" b="0">
              <a:latin typeface="Times New Roman" pitchFamily="18" charset="0"/>
              <a:cs typeface="Times New Roman" pitchFamily="18" charset="0"/>
            </a:endParaRPr>
          </a:p>
        </p:txBody>
      </p:sp>
      <p:sp>
        <p:nvSpPr>
          <p:cNvPr id="46083" name="Rectangle 4"/>
          <p:cNvSpPr>
            <a:spLocks noChangeArrowheads="1"/>
          </p:cNvSpPr>
          <p:nvPr/>
        </p:nvSpPr>
        <p:spPr bwMode="auto">
          <a:xfrm>
            <a:off x="381000" y="152400"/>
            <a:ext cx="8458200" cy="923925"/>
          </a:xfrm>
          <a:prstGeom prst="rect">
            <a:avLst/>
          </a:prstGeom>
          <a:noFill/>
          <a:ln w="9525">
            <a:noFill/>
            <a:miter lim="800000"/>
            <a:headEnd/>
            <a:tailEnd/>
          </a:ln>
        </p:spPr>
        <p:txBody>
          <a:bodyPr>
            <a:spAutoFit/>
          </a:bodyPr>
          <a:lstStyle/>
          <a:p>
            <a:pPr algn="just" rtl="1">
              <a:lnSpc>
                <a:spcPct val="150000"/>
              </a:lnSpc>
            </a:pPr>
            <a:r>
              <a:rPr lang="ar-KW">
                <a:cs typeface="Simplified Arabic" pitchFamily="18" charset="-78"/>
              </a:rPr>
              <a:t>عن رافع بن خديج رضي الله عنه: عن النبي صلى الله عليه وسلم قال: « ما أنهر الدم وذكر اسم الله عليه فكل، ليس السن والظفر، أما السن فعظم، وأما الظفر فمدى الحبش »</a:t>
            </a:r>
            <a:r>
              <a:rPr lang="ar-KW" baseline="30000">
                <a:cs typeface="Simplified Arabic" pitchFamily="18" charset="-78"/>
              </a:rPr>
              <a:t>* </a:t>
            </a:r>
            <a:r>
              <a:rPr lang="ar-KW">
                <a:cs typeface="Simplified Arabic" pitchFamily="18" charset="-78"/>
              </a:rPr>
              <a:t>متفق عليه. </a:t>
            </a:r>
          </a:p>
        </p:txBody>
      </p:sp>
      <p:sp>
        <p:nvSpPr>
          <p:cNvPr id="46084" name="Rectangle 5"/>
          <p:cNvSpPr>
            <a:spLocks noChangeArrowheads="1"/>
          </p:cNvSpPr>
          <p:nvPr/>
        </p:nvSpPr>
        <p:spPr bwMode="auto">
          <a:xfrm>
            <a:off x="228600" y="6519863"/>
            <a:ext cx="8693150" cy="261937"/>
          </a:xfrm>
          <a:prstGeom prst="rect">
            <a:avLst/>
          </a:prstGeom>
          <a:noFill/>
          <a:ln w="9525">
            <a:noFill/>
            <a:miter lim="800000"/>
            <a:headEnd/>
            <a:tailEnd/>
          </a:ln>
        </p:spPr>
        <p:txBody>
          <a:bodyPr>
            <a:spAutoFit/>
          </a:bodyPr>
          <a:lstStyle/>
          <a:p>
            <a:pPr algn="just" rtl="1"/>
            <a:r>
              <a:rPr lang="ar-KW" sz="1100">
                <a:cs typeface="Simplified Arabic" pitchFamily="18" charset="-78"/>
              </a:rPr>
              <a:t>*البخاري : الشركة (2488) , ومسلم : الأضاحي (1968), والترمذي: الأحكام والفوائد (1491), والنسائي: الضحايا (4410), وأبو داود: الضحايا (2821), وأحمد (3/463).</a:t>
            </a:r>
          </a:p>
        </p:txBody>
      </p:sp>
      <p:grpSp>
        <p:nvGrpSpPr>
          <p:cNvPr id="2" name="Group 7"/>
          <p:cNvGrpSpPr>
            <a:grpSpLocks/>
          </p:cNvGrpSpPr>
          <p:nvPr/>
        </p:nvGrpSpPr>
        <p:grpSpPr bwMode="auto">
          <a:xfrm>
            <a:off x="228600" y="2974975"/>
            <a:ext cx="8632825" cy="2228850"/>
            <a:chOff x="228609" y="3431844"/>
            <a:chExt cx="8632362" cy="2229239"/>
          </a:xfrm>
        </p:grpSpPr>
        <p:sp>
          <p:nvSpPr>
            <p:cNvPr id="46087" name="Rectangle 6"/>
            <p:cNvSpPr>
              <a:spLocks noChangeArrowheads="1"/>
            </p:cNvSpPr>
            <p:nvPr/>
          </p:nvSpPr>
          <p:spPr bwMode="auto">
            <a:xfrm>
              <a:off x="228609" y="3431844"/>
              <a:ext cx="6552848" cy="1688162"/>
            </a:xfrm>
            <a:prstGeom prst="rect">
              <a:avLst/>
            </a:prstGeom>
            <a:noFill/>
            <a:ln w="9525">
              <a:solidFill>
                <a:schemeClr val="tx1"/>
              </a:solidFill>
              <a:miter lim="800000"/>
              <a:headEnd/>
              <a:tailEnd/>
            </a:ln>
          </p:spPr>
          <p:txBody>
            <a:bodyPr>
              <a:spAutoFit/>
            </a:bodyPr>
            <a:lstStyle/>
            <a:p>
              <a:pPr marL="342900" indent="-342900" algn="just">
                <a:lnSpc>
                  <a:spcPct val="150000"/>
                </a:lnSpc>
                <a:buFont typeface="Arial" charset="0"/>
                <a:buChar char="•"/>
              </a:pPr>
              <a:r>
                <a:rPr lang="en-US" sz="2400" b="0">
                  <a:latin typeface="Times New Roman" pitchFamily="18" charset="0"/>
                  <a:cs typeface="Times New Roman" pitchFamily="18" charset="0"/>
                </a:rPr>
                <a:t>Bleeding like a gushing river is a pattern of bleeding that usually occurs when we do not use stunning prior to slaughter due to heart sleeping. </a:t>
              </a:r>
            </a:p>
          </p:txBody>
        </p:sp>
        <p:pic>
          <p:nvPicPr>
            <p:cNvPr id="46088" name="Picture 6"/>
            <p:cNvPicPr>
              <a:picLocks noChangeAspect="1" noChangeArrowheads="1"/>
            </p:cNvPicPr>
            <p:nvPr/>
          </p:nvPicPr>
          <p:blipFill>
            <a:blip r:embed="rId2"/>
            <a:srcRect/>
            <a:stretch>
              <a:fillRect/>
            </a:stretch>
          </p:blipFill>
          <p:spPr bwMode="auto">
            <a:xfrm>
              <a:off x="6916181" y="4572001"/>
              <a:ext cx="1944790" cy="1089082"/>
            </a:xfrm>
            <a:prstGeom prst="rect">
              <a:avLst/>
            </a:prstGeom>
            <a:noFill/>
            <a:ln w="9525">
              <a:noFill/>
              <a:miter lim="800000"/>
              <a:headEnd/>
              <a:tailEnd/>
            </a:ln>
          </p:spPr>
        </p:pic>
      </p:grpSp>
      <p:sp>
        <p:nvSpPr>
          <p:cNvPr id="8" name="Rectangle 6"/>
          <p:cNvSpPr>
            <a:spLocks noChangeArrowheads="1"/>
          </p:cNvSpPr>
          <p:nvPr/>
        </p:nvSpPr>
        <p:spPr bwMode="auto">
          <a:xfrm>
            <a:off x="228600" y="4886325"/>
            <a:ext cx="6553200" cy="1133475"/>
          </a:xfrm>
          <a:prstGeom prst="rect">
            <a:avLst/>
          </a:prstGeom>
          <a:noFill/>
          <a:ln w="9525">
            <a:solidFill>
              <a:schemeClr val="tx1"/>
            </a:solidFill>
            <a:miter lim="800000"/>
            <a:headEnd/>
            <a:tailEnd/>
          </a:ln>
        </p:spPr>
        <p:txBody>
          <a:bodyPr>
            <a:spAutoFit/>
          </a:bodyPr>
          <a:lstStyle/>
          <a:p>
            <a:pPr marL="342900" indent="-342900" algn="just">
              <a:lnSpc>
                <a:spcPct val="150000"/>
              </a:lnSpc>
              <a:buFont typeface="Arial" charset="0"/>
              <a:buChar char="•"/>
            </a:pPr>
            <a:r>
              <a:rPr lang="en-US" sz="2400" b="0">
                <a:latin typeface="Times New Roman" pitchFamily="18" charset="0"/>
                <a:cs typeface="Times New Roman" pitchFamily="18" charset="0"/>
              </a:rPr>
              <a:t>Bleeding like a gushing river pattern will not exist with </a:t>
            </a:r>
            <a:r>
              <a:rPr lang="en-US" sz="2400" b="0">
                <a:solidFill>
                  <a:srgbClr val="FF0000"/>
                </a:solidFill>
                <a:latin typeface="Times New Roman" pitchFamily="18" charset="0"/>
                <a:cs typeface="Times New Roman" pitchFamily="18" charset="0"/>
              </a:rPr>
              <a:t>a delayed slaughter after stunning</a:t>
            </a:r>
            <a:r>
              <a:rPr lang="en-US" sz="2400" b="0">
                <a:latin typeface="Times New Roman" pitchFamily="18" charset="0"/>
                <a:cs typeface="Times New Roman" pitchFamily="18" charset="0"/>
              </a:rPr>
              <a:t>. </a:t>
            </a:r>
            <a:endParaRPr lang="ar-KW" sz="2400" b="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81000" y="228600"/>
            <a:ext cx="8382000" cy="2959100"/>
          </a:xfrm>
          <a:prstGeom prst="rect">
            <a:avLst/>
          </a:prstGeom>
          <a:noFill/>
          <a:ln w="9525">
            <a:no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The pattern of bleeding with </a:t>
            </a:r>
            <a:r>
              <a:rPr lang="en-US" sz="3200" b="0">
                <a:solidFill>
                  <a:srgbClr val="FF0000"/>
                </a:solidFill>
                <a:latin typeface="Times New Roman" pitchFamily="18" charset="0"/>
                <a:cs typeface="Times New Roman" pitchFamily="18" charset="0"/>
              </a:rPr>
              <a:t>a delayed slaughter after stunning</a:t>
            </a:r>
            <a:r>
              <a:rPr lang="en-US" sz="3200" b="0">
                <a:latin typeface="Times New Roman" pitchFamily="18" charset="0"/>
                <a:cs typeface="Times New Roman" pitchFamily="18" charset="0"/>
              </a:rPr>
              <a:t> is like dropping bloods (liquid being poured from its reservoir) and not like a gushing river.</a:t>
            </a:r>
          </a:p>
        </p:txBody>
      </p:sp>
      <p:pic>
        <p:nvPicPr>
          <p:cNvPr id="47107" name="Picture 7"/>
          <p:cNvPicPr>
            <a:picLocks noChangeAspect="1" noChangeArrowheads="1"/>
          </p:cNvPicPr>
          <p:nvPr/>
        </p:nvPicPr>
        <p:blipFill>
          <a:blip r:embed="rId2"/>
          <a:srcRect/>
          <a:stretch>
            <a:fillRect/>
          </a:stretch>
        </p:blipFill>
        <p:spPr bwMode="auto">
          <a:xfrm>
            <a:off x="0" y="3200400"/>
            <a:ext cx="4778375" cy="3190875"/>
          </a:xfrm>
          <a:prstGeom prst="rect">
            <a:avLst/>
          </a:prstGeom>
          <a:noFill/>
          <a:ln w="9525">
            <a:noFill/>
            <a:miter lim="800000"/>
            <a:headEnd/>
            <a:tailEnd/>
          </a:ln>
        </p:spPr>
      </p:pic>
      <p:pic>
        <p:nvPicPr>
          <p:cNvPr id="47108" name="Picture 8"/>
          <p:cNvPicPr>
            <a:picLocks noChangeAspect="1" noChangeArrowheads="1"/>
          </p:cNvPicPr>
          <p:nvPr/>
        </p:nvPicPr>
        <p:blipFill>
          <a:blip r:embed="rId3"/>
          <a:srcRect/>
          <a:stretch>
            <a:fillRect/>
          </a:stretch>
        </p:blipFill>
        <p:spPr bwMode="auto">
          <a:xfrm>
            <a:off x="4572000" y="3200400"/>
            <a:ext cx="4343400" cy="327660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457200" y="290513"/>
            <a:ext cx="8458200" cy="2959100"/>
          </a:xfrm>
          <a:prstGeom prst="rect">
            <a:avLst/>
          </a:prstGeom>
          <a:noFill/>
          <a:ln w="9525">
            <a:no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The color of blood, as reported by some observers, of the stunned animal with </a:t>
            </a:r>
            <a:r>
              <a:rPr lang="en-US" sz="3200" u="sng">
                <a:solidFill>
                  <a:srgbClr val="0070C0"/>
                </a:solidFill>
                <a:latin typeface="Times New Roman" pitchFamily="18" charset="0"/>
                <a:cs typeface="Times New Roman" pitchFamily="18" charset="0"/>
              </a:rPr>
              <a:t>delayed slaughter*</a:t>
            </a:r>
            <a:r>
              <a:rPr lang="en-US" sz="3200">
                <a:solidFill>
                  <a:srgbClr val="0070C0"/>
                </a:solidFill>
                <a:latin typeface="Times New Roman" pitchFamily="18" charset="0"/>
                <a:cs typeface="Times New Roman" pitchFamily="18" charset="0"/>
              </a:rPr>
              <a:t> </a:t>
            </a:r>
            <a:r>
              <a:rPr lang="en-US" sz="3200" b="0">
                <a:latin typeface="Times New Roman" pitchFamily="18" charset="0"/>
                <a:cs typeface="Times New Roman" pitchFamily="18" charset="0"/>
              </a:rPr>
              <a:t>is </a:t>
            </a:r>
            <a:r>
              <a:rPr lang="en-US" sz="3200" b="0">
                <a:solidFill>
                  <a:srgbClr val="CC0000"/>
                </a:solidFill>
                <a:latin typeface="Times New Roman" pitchFamily="18" charset="0"/>
                <a:cs typeface="Times New Roman" pitchFamily="18" charset="0"/>
              </a:rPr>
              <a:t>dark red </a:t>
            </a:r>
            <a:r>
              <a:rPr lang="en-US" sz="3200" b="0">
                <a:latin typeface="Times New Roman" pitchFamily="18" charset="0"/>
                <a:cs typeface="Times New Roman" pitchFamily="18" charset="0"/>
              </a:rPr>
              <a:t>in color and not </a:t>
            </a:r>
            <a:r>
              <a:rPr lang="en-US" sz="3200" b="0">
                <a:solidFill>
                  <a:srgbClr val="FF3300"/>
                </a:solidFill>
                <a:latin typeface="Times New Roman" pitchFamily="18" charset="0"/>
                <a:cs typeface="Times New Roman" pitchFamily="18" charset="0"/>
              </a:rPr>
              <a:t>light </a:t>
            </a:r>
            <a:r>
              <a:rPr lang="en-US" sz="3200" b="0">
                <a:solidFill>
                  <a:srgbClr val="CC0000"/>
                </a:solidFill>
                <a:latin typeface="Times New Roman" pitchFamily="18" charset="0"/>
                <a:cs typeface="Times New Roman" pitchFamily="18" charset="0"/>
              </a:rPr>
              <a:t> </a:t>
            </a:r>
            <a:r>
              <a:rPr lang="en-US" sz="3200" b="0">
                <a:solidFill>
                  <a:srgbClr val="FF0000"/>
                </a:solidFill>
                <a:latin typeface="Times New Roman" pitchFamily="18" charset="0"/>
                <a:cs typeface="Times New Roman" pitchFamily="18" charset="0"/>
              </a:rPr>
              <a:t>red </a:t>
            </a:r>
            <a:r>
              <a:rPr lang="en-US" sz="3200" b="0">
                <a:latin typeface="Times New Roman" pitchFamily="18" charset="0"/>
                <a:cs typeface="Times New Roman" pitchFamily="18" charset="0"/>
              </a:rPr>
              <a:t>as in the case of non stunned animal.</a:t>
            </a:r>
          </a:p>
        </p:txBody>
      </p:sp>
      <p:pic>
        <p:nvPicPr>
          <p:cNvPr id="48131" name="Picture 5"/>
          <p:cNvPicPr>
            <a:picLocks noChangeAspect="1" noChangeArrowheads="1"/>
          </p:cNvPicPr>
          <p:nvPr/>
        </p:nvPicPr>
        <p:blipFill>
          <a:blip r:embed="rId2"/>
          <a:srcRect/>
          <a:stretch>
            <a:fillRect/>
          </a:stretch>
        </p:blipFill>
        <p:spPr bwMode="auto">
          <a:xfrm>
            <a:off x="381000" y="3429000"/>
            <a:ext cx="3048000" cy="2286000"/>
          </a:xfrm>
          <a:prstGeom prst="rect">
            <a:avLst/>
          </a:prstGeom>
          <a:noFill/>
          <a:ln w="9525">
            <a:noFill/>
            <a:miter lim="800000"/>
            <a:headEnd/>
            <a:tailEnd/>
          </a:ln>
        </p:spPr>
      </p:pic>
      <p:pic>
        <p:nvPicPr>
          <p:cNvPr id="48132" name="Picture 6"/>
          <p:cNvPicPr>
            <a:picLocks noChangeAspect="1" noChangeArrowheads="1"/>
          </p:cNvPicPr>
          <p:nvPr/>
        </p:nvPicPr>
        <p:blipFill>
          <a:blip r:embed="rId3"/>
          <a:srcRect/>
          <a:stretch>
            <a:fillRect/>
          </a:stretch>
        </p:blipFill>
        <p:spPr bwMode="auto">
          <a:xfrm>
            <a:off x="5105400" y="3429000"/>
            <a:ext cx="3048000" cy="2286000"/>
          </a:xfrm>
          <a:prstGeom prst="rect">
            <a:avLst/>
          </a:prstGeom>
          <a:noFill/>
          <a:ln w="9525">
            <a:noFill/>
            <a:miter lim="800000"/>
            <a:headEnd/>
            <a:tailEnd/>
          </a:ln>
        </p:spPr>
      </p:pic>
      <p:sp>
        <p:nvSpPr>
          <p:cNvPr id="48133" name="Rectangle 1"/>
          <p:cNvSpPr>
            <a:spLocks noChangeArrowheads="1"/>
          </p:cNvSpPr>
          <p:nvPr/>
        </p:nvSpPr>
        <p:spPr bwMode="auto">
          <a:xfrm>
            <a:off x="192088" y="6072206"/>
            <a:ext cx="7405687" cy="369888"/>
          </a:xfrm>
          <a:prstGeom prst="rect">
            <a:avLst/>
          </a:prstGeom>
          <a:noFill/>
          <a:ln w="9525">
            <a:noFill/>
            <a:miter lim="800000"/>
            <a:headEnd/>
            <a:tailEnd/>
          </a:ln>
        </p:spPr>
        <p:txBody>
          <a:bodyPr wrap="none">
            <a:spAutoFit/>
          </a:bodyPr>
          <a:lstStyle/>
          <a:p>
            <a:pPr algn="just"/>
            <a:r>
              <a:rPr lang="en-US" u="sng">
                <a:solidFill>
                  <a:srgbClr val="0070C0"/>
                </a:solidFill>
                <a:latin typeface="Times New Roman" pitchFamily="18" charset="0"/>
                <a:cs typeface="Times New Roman" pitchFamily="18" charset="0"/>
              </a:rPr>
              <a:t>*delayed slaughter = cut of the neck is done after few minutes of stunning.</a:t>
            </a:r>
            <a:endParaRPr lang="en-US"/>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304800" y="685800"/>
            <a:ext cx="8382000" cy="3881438"/>
          </a:xfrm>
          <a:prstGeom prst="rect">
            <a:avLst/>
          </a:prstGeom>
          <a:noFill/>
          <a:ln w="9525">
            <a:solidFill>
              <a:schemeClr val="tx1"/>
            </a:solidFill>
            <a:miter lim="800000"/>
            <a:headEnd/>
            <a:tailEnd/>
          </a:ln>
        </p:spPr>
        <p:txBody>
          <a:bodyPr>
            <a:spAutoFit/>
          </a:bodyPr>
          <a:lstStyle/>
          <a:p>
            <a:pPr algn="just">
              <a:lnSpc>
                <a:spcPct val="200000"/>
              </a:lnSpc>
            </a:pPr>
            <a:r>
              <a:rPr lang="en-US" sz="3200" b="0">
                <a:latin typeface="Times New Roman" pitchFamily="18" charset="0"/>
                <a:cs typeface="Times New Roman" pitchFamily="18" charset="0"/>
              </a:rPr>
              <a:t>What follows is that the use of </a:t>
            </a:r>
            <a:r>
              <a:rPr lang="en-US" sz="3200" b="0" u="sng">
                <a:latin typeface="Times New Roman" pitchFamily="18" charset="0"/>
                <a:cs typeface="Times New Roman" pitchFamily="18" charset="0"/>
              </a:rPr>
              <a:t>pre-stunning methods</a:t>
            </a:r>
            <a:r>
              <a:rPr lang="en-US" sz="3200" b="0">
                <a:latin typeface="Times New Roman" pitchFamily="18" charset="0"/>
                <a:cs typeface="Times New Roman" pitchFamily="18" charset="0"/>
              </a:rPr>
              <a:t> does not comply with Halal standards because it does not meet the criteria of bleeding pattern as prescribed in the previous hadith</a:t>
            </a:r>
            <a:endParaRPr lang="ar-KW" sz="3200" b="0">
              <a:latin typeface="Times New Roman" pitchFamily="18" charset="0"/>
              <a:cs typeface="Times New Roman" pitchFamily="18" charset="0"/>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flipH="1">
            <a:off x="381000" y="152400"/>
            <a:ext cx="7377113" cy="523875"/>
          </a:xfrm>
          <a:prstGeom prst="rect">
            <a:avLst/>
          </a:prstGeom>
          <a:solidFill>
            <a:srgbClr val="00B050"/>
          </a:solidFill>
          <a:ln w="9525">
            <a:noFill/>
            <a:miter lim="800000"/>
            <a:headEnd/>
            <a:tailEnd/>
          </a:ln>
        </p:spPr>
        <p:txBody>
          <a:bodyPr anchor="ctr">
            <a:spAutoFit/>
          </a:bodyPr>
          <a:lstStyle/>
          <a:p>
            <a:pPr algn="just"/>
            <a:r>
              <a:rPr lang="en-US" sz="2800" b="0">
                <a:solidFill>
                  <a:schemeClr val="bg1"/>
                </a:solidFill>
                <a:latin typeface="Times New Roman" pitchFamily="18" charset="0"/>
                <a:cs typeface="Times New Roman" pitchFamily="18" charset="0"/>
              </a:rPr>
              <a:t>Human’s safety &amp; health</a:t>
            </a:r>
          </a:p>
        </p:txBody>
      </p:sp>
      <p:sp>
        <p:nvSpPr>
          <p:cNvPr id="5" name="Text Box 5"/>
          <p:cNvSpPr txBox="1">
            <a:spLocks noChangeArrowheads="1"/>
          </p:cNvSpPr>
          <p:nvPr/>
        </p:nvSpPr>
        <p:spPr bwMode="auto">
          <a:xfrm>
            <a:off x="381000" y="2514600"/>
            <a:ext cx="8382000" cy="1308100"/>
          </a:xfrm>
          <a:prstGeom prst="rect">
            <a:avLst/>
          </a:prstGeom>
          <a:noFill/>
          <a:ln w="9525">
            <a:solidFill>
              <a:schemeClr val="accent1"/>
            </a:solidFill>
            <a:miter lim="800000"/>
            <a:headEnd/>
            <a:tailEnd/>
          </a:ln>
        </p:spPr>
        <p:txBody>
          <a:bodyPr>
            <a:spAutoFit/>
          </a:bodyPr>
          <a:lstStyle/>
          <a:p>
            <a:pPr algn="just">
              <a:lnSpc>
                <a:spcPct val="150000"/>
              </a:lnSpc>
              <a:spcBef>
                <a:spcPct val="50000"/>
              </a:spcBef>
            </a:pPr>
            <a:r>
              <a:rPr lang="en-US" sz="2800" b="0">
                <a:latin typeface="Times New Roman" pitchFamily="18" charset="0"/>
                <a:cs typeface="Times New Roman" pitchFamily="18" charset="0"/>
              </a:rPr>
              <a:t>In general, meat carcasses nearly sterile before slaughtering process.</a:t>
            </a:r>
            <a:endParaRPr lang="ar-SA" sz="2800" b="0">
              <a:solidFill>
                <a:srgbClr val="0070C0"/>
              </a:solidFill>
              <a:latin typeface="Times New Roman" pitchFamily="18" charset="0"/>
              <a:cs typeface="Times New Roman" pitchFamily="18" charset="0"/>
            </a:endParaRPr>
          </a:p>
        </p:txBody>
      </p:sp>
      <p:sp>
        <p:nvSpPr>
          <p:cNvPr id="50180" name="Rectangle 8"/>
          <p:cNvSpPr>
            <a:spLocks noChangeArrowheads="1"/>
          </p:cNvSpPr>
          <p:nvPr/>
        </p:nvSpPr>
        <p:spPr bwMode="auto">
          <a:xfrm>
            <a:off x="0" y="6553200"/>
            <a:ext cx="8763000"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http://pathogencombat.wur.nl/ContextualFactors/ProductProcessCharacteristics/RiskRawMaterials/Shared%20Documents/raw_materials.pdf</a:t>
            </a:r>
          </a:p>
        </p:txBody>
      </p:sp>
      <p:pic>
        <p:nvPicPr>
          <p:cNvPr id="50181" name="Picture 2"/>
          <p:cNvPicPr>
            <a:picLocks noChangeAspect="1" noChangeArrowheads="1"/>
          </p:cNvPicPr>
          <p:nvPr/>
        </p:nvPicPr>
        <p:blipFill>
          <a:blip r:embed="rId2"/>
          <a:srcRect/>
          <a:stretch>
            <a:fillRect/>
          </a:stretch>
        </p:blipFill>
        <p:spPr bwMode="auto">
          <a:xfrm>
            <a:off x="7353300" y="1447800"/>
            <a:ext cx="1028700" cy="657225"/>
          </a:xfrm>
          <a:prstGeom prst="rect">
            <a:avLst/>
          </a:prstGeom>
          <a:noFill/>
          <a:ln w="9525">
            <a:noFill/>
            <a:miter lim="800000"/>
            <a:headEnd/>
            <a:tailEnd/>
          </a:ln>
        </p:spPr>
      </p:pic>
      <p:sp>
        <p:nvSpPr>
          <p:cNvPr id="50182" name="Rectangle 4"/>
          <p:cNvSpPr>
            <a:spLocks noChangeArrowheads="1"/>
          </p:cNvSpPr>
          <p:nvPr/>
        </p:nvSpPr>
        <p:spPr bwMode="auto">
          <a:xfrm>
            <a:off x="228600" y="609600"/>
            <a:ext cx="8382000" cy="1816100"/>
          </a:xfrm>
          <a:prstGeom prst="rect">
            <a:avLst/>
          </a:prstGeom>
          <a:noFill/>
          <a:ln w="9525">
            <a:noFill/>
            <a:miter lim="800000"/>
            <a:headEnd/>
            <a:tailEnd/>
          </a:ln>
        </p:spPr>
        <p:txBody>
          <a:bodyPr>
            <a:spAutoFit/>
          </a:bodyPr>
          <a:lstStyle/>
          <a:p>
            <a:pPr algn="just">
              <a:lnSpc>
                <a:spcPct val="200000"/>
              </a:lnSpc>
            </a:pPr>
            <a:r>
              <a:rPr lang="en-US" sz="2800" b="0">
                <a:solidFill>
                  <a:srgbClr val="FF0000"/>
                </a:solidFill>
                <a:latin typeface="Times New Roman" pitchFamily="18" charset="0"/>
                <a:cs typeface="Times New Roman" pitchFamily="18" charset="0"/>
              </a:rPr>
              <a:t>Blood </a:t>
            </a:r>
            <a:r>
              <a:rPr lang="en-US" sz="2800" b="0">
                <a:latin typeface="Times New Roman" pitchFamily="18" charset="0"/>
                <a:cs typeface="Times New Roman" pitchFamily="18" charset="0"/>
              </a:rPr>
              <a:t>is a good environment for the growth of bacteria and microbes.</a:t>
            </a:r>
            <a:endParaRPr lang="en-US" sz="2800" b="0">
              <a:latin typeface="Simplified Arabic" pitchFamily="18" charset="-78"/>
              <a:cs typeface="PT Bold Heading" pitchFamily="2" charset="-78"/>
            </a:endParaRPr>
          </a:p>
        </p:txBody>
      </p:sp>
      <p:sp>
        <p:nvSpPr>
          <p:cNvPr id="9" name="Text Box 5"/>
          <p:cNvSpPr txBox="1">
            <a:spLocks noChangeArrowheads="1"/>
          </p:cNvSpPr>
          <p:nvPr/>
        </p:nvSpPr>
        <p:spPr bwMode="auto">
          <a:xfrm>
            <a:off x="381000" y="4113213"/>
            <a:ext cx="8382000" cy="2420937"/>
          </a:xfrm>
          <a:prstGeom prst="rect">
            <a:avLst/>
          </a:prstGeom>
          <a:noFill/>
          <a:ln w="9525">
            <a:solidFill>
              <a:schemeClr val="accent1"/>
            </a:solidFill>
            <a:miter lim="800000"/>
            <a:headEnd/>
            <a:tailEnd/>
          </a:ln>
        </p:spPr>
        <p:txBody>
          <a:bodyPr>
            <a:spAutoFit/>
          </a:bodyPr>
          <a:lstStyle/>
          <a:p>
            <a:pPr algn="just">
              <a:lnSpc>
                <a:spcPct val="150000"/>
              </a:lnSpc>
              <a:spcBef>
                <a:spcPct val="50000"/>
              </a:spcBef>
            </a:pPr>
            <a:r>
              <a:rPr lang="en-US" sz="2600" b="0">
                <a:latin typeface="Times New Roman" pitchFamily="18" charset="0"/>
                <a:cs typeface="Times New Roman" pitchFamily="18" charset="0"/>
              </a:rPr>
              <a:t>However, if the animal is exposed to stress (compression, tension, or fatigue such as stunning) prior to slaughter, meat of such animals can be severely contaminated after slaughtering.</a:t>
            </a:r>
            <a:endParaRPr lang="ar-SA" sz="2600" b="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9"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381000" y="381000"/>
            <a:ext cx="8382000" cy="1938338"/>
          </a:xfrm>
          <a:prstGeom prst="rect">
            <a:avLst/>
          </a:prstGeom>
          <a:noFill/>
          <a:ln w="9525">
            <a:solidFill>
              <a:schemeClr val="accent1"/>
            </a:solidFill>
            <a:miter lim="800000"/>
            <a:headEnd/>
            <a:tailEnd/>
          </a:ln>
        </p:spPr>
        <p:txBody>
          <a:bodyPr>
            <a:spAutoFit/>
          </a:bodyPr>
          <a:lstStyle/>
          <a:p>
            <a:pPr algn="just">
              <a:lnSpc>
                <a:spcPct val="200000"/>
              </a:lnSpc>
              <a:spcBef>
                <a:spcPct val="50000"/>
              </a:spcBef>
            </a:pPr>
            <a:r>
              <a:rPr lang="en-US" sz="3200" b="0">
                <a:latin typeface="Times New Roman" pitchFamily="18" charset="0"/>
                <a:cs typeface="Times New Roman" pitchFamily="18" charset="0"/>
              </a:rPr>
              <a:t>In this case the total number of bacteria may be increased to thousands per gram of meat. </a:t>
            </a:r>
            <a:endParaRPr lang="ar-SA" sz="3200" b="0">
              <a:solidFill>
                <a:srgbClr val="0070C0"/>
              </a:solidFill>
              <a:latin typeface="Simplified Arabic" pitchFamily="18" charset="-78"/>
              <a:cs typeface="Simplified Arabic" pitchFamily="18" charset="-78"/>
            </a:endParaRPr>
          </a:p>
        </p:txBody>
      </p:sp>
      <p:sp>
        <p:nvSpPr>
          <p:cNvPr id="5" name="Text Box 5"/>
          <p:cNvSpPr txBox="1">
            <a:spLocks noChangeArrowheads="1"/>
          </p:cNvSpPr>
          <p:nvPr/>
        </p:nvSpPr>
        <p:spPr bwMode="auto">
          <a:xfrm>
            <a:off x="381000" y="2667000"/>
            <a:ext cx="8382000" cy="2924175"/>
          </a:xfrm>
          <a:prstGeom prst="rect">
            <a:avLst/>
          </a:prstGeom>
          <a:noFill/>
          <a:ln w="9525">
            <a:noFill/>
            <a:miter lim="800000"/>
            <a:headEnd/>
            <a:tailEnd/>
          </a:ln>
        </p:spPr>
        <p:txBody>
          <a:bodyPr>
            <a:spAutoFit/>
          </a:bodyPr>
          <a:lstStyle/>
          <a:p>
            <a:pPr algn="just">
              <a:lnSpc>
                <a:spcPct val="200000"/>
              </a:lnSpc>
              <a:spcBef>
                <a:spcPct val="50000"/>
              </a:spcBef>
            </a:pPr>
            <a:r>
              <a:rPr lang="en-US" sz="3200" b="0">
                <a:latin typeface="Times New Roman" pitchFamily="18" charset="0"/>
                <a:cs typeface="Times New Roman" pitchFamily="18" charset="0"/>
              </a:rPr>
              <a:t>Certain fatigue such as electrical stunning may cause small capillaries in the muscles to be ruptured, these capillaries are the </a:t>
            </a:r>
            <a:r>
              <a:rPr lang="en-US" sz="3200" b="0">
                <a:solidFill>
                  <a:srgbClr val="FF0000"/>
                </a:solidFill>
                <a:latin typeface="Times New Roman" pitchFamily="18" charset="0"/>
                <a:cs typeface="Times New Roman" pitchFamily="18" charset="0"/>
              </a:rPr>
              <a:t>bloodstream</a:t>
            </a:r>
            <a:r>
              <a:rPr lang="en-US" sz="3200" b="0">
                <a:latin typeface="Times New Roman" pitchFamily="18" charset="0"/>
                <a:cs typeface="Times New Roman" pitchFamily="18" charset="0"/>
              </a:rPr>
              <a:t>.</a:t>
            </a:r>
            <a:endParaRPr lang="ar-SA" sz="3200" b="0">
              <a:solidFill>
                <a:srgbClr val="0070C0"/>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1000" y="401638"/>
            <a:ext cx="8382000" cy="2032000"/>
          </a:xfrm>
          <a:prstGeom prst="rect">
            <a:avLst/>
          </a:prstGeom>
          <a:noFill/>
          <a:ln w="9525">
            <a:solidFill>
              <a:srgbClr val="00B0F0"/>
            </a:solidFill>
            <a:miter lim="800000"/>
            <a:headEnd/>
            <a:tailEnd/>
          </a:ln>
        </p:spPr>
        <p:txBody>
          <a:bodyPr>
            <a:spAutoFit/>
          </a:bodyPr>
          <a:lstStyle/>
          <a:p>
            <a:pPr marL="457200" indent="-457200" algn="just" eaLnBrk="0" fontAlgn="t" hangingPunct="0">
              <a:lnSpc>
                <a:spcPct val="150000"/>
              </a:lnSpc>
              <a:buFont typeface="Arial" charset="0"/>
              <a:buChar char="•"/>
            </a:pPr>
            <a:r>
              <a:rPr lang="en-US" sz="2800" b="0">
                <a:latin typeface="Times New Roman" pitchFamily="18" charset="0"/>
                <a:cs typeface="Times New Roman" pitchFamily="18" charset="0"/>
              </a:rPr>
              <a:t>The </a:t>
            </a:r>
            <a:r>
              <a:rPr lang="en-US" sz="2800" b="0">
                <a:solidFill>
                  <a:srgbClr val="FF0000"/>
                </a:solidFill>
                <a:latin typeface="Times New Roman" pitchFamily="18" charset="0"/>
                <a:cs typeface="Times New Roman" pitchFamily="18" charset="0"/>
              </a:rPr>
              <a:t>free</a:t>
            </a:r>
            <a:r>
              <a:rPr lang="en-US" sz="2800" b="0">
                <a:latin typeface="Times New Roman" pitchFamily="18" charset="0"/>
                <a:cs typeface="Times New Roman" pitchFamily="18" charset="0"/>
              </a:rPr>
              <a:t> </a:t>
            </a:r>
            <a:r>
              <a:rPr lang="en-US" sz="2800" b="0">
                <a:solidFill>
                  <a:srgbClr val="FF0000"/>
                </a:solidFill>
                <a:latin typeface="Times New Roman" pitchFamily="18" charset="0"/>
                <a:cs typeface="Times New Roman" pitchFamily="18" charset="0"/>
              </a:rPr>
              <a:t>blood</a:t>
            </a:r>
            <a:r>
              <a:rPr lang="en-US" sz="2800" b="0">
                <a:latin typeface="Times New Roman" pitchFamily="18" charset="0"/>
                <a:cs typeface="Times New Roman" pitchFamily="18" charset="0"/>
              </a:rPr>
              <a:t> that is forbidden in religious law and not </a:t>
            </a:r>
            <a:r>
              <a:rPr lang="en-US" sz="2800" b="0">
                <a:solidFill>
                  <a:srgbClr val="FF0000"/>
                </a:solidFill>
                <a:latin typeface="Times New Roman" pitchFamily="18" charset="0"/>
                <a:cs typeface="Times New Roman" pitchFamily="18" charset="0"/>
              </a:rPr>
              <a:t>trapped blood </a:t>
            </a:r>
            <a:r>
              <a:rPr lang="en-US" sz="2800" b="0">
                <a:latin typeface="Times New Roman" pitchFamily="18" charset="0"/>
                <a:cs typeface="Times New Roman" pitchFamily="18" charset="0"/>
              </a:rPr>
              <a:t>inside the meat after religious slaughter. </a:t>
            </a:r>
          </a:p>
        </p:txBody>
      </p:sp>
      <p:pic>
        <p:nvPicPr>
          <p:cNvPr id="52227" name="Picture 2"/>
          <p:cNvPicPr>
            <a:picLocks noChangeAspect="1" noChangeArrowheads="1"/>
          </p:cNvPicPr>
          <p:nvPr/>
        </p:nvPicPr>
        <p:blipFill>
          <a:blip r:embed="rId2"/>
          <a:srcRect/>
          <a:stretch>
            <a:fillRect/>
          </a:stretch>
        </p:blipFill>
        <p:spPr bwMode="auto">
          <a:xfrm>
            <a:off x="7907338" y="6142038"/>
            <a:ext cx="809625" cy="517525"/>
          </a:xfrm>
          <a:prstGeom prst="rect">
            <a:avLst/>
          </a:prstGeom>
          <a:noFill/>
          <a:ln w="9525">
            <a:noFill/>
            <a:miter lim="800000"/>
            <a:headEnd/>
            <a:tailEnd/>
          </a:ln>
        </p:spPr>
      </p:pic>
      <p:sp>
        <p:nvSpPr>
          <p:cNvPr id="6" name="Text Box 2"/>
          <p:cNvSpPr txBox="1">
            <a:spLocks noChangeArrowheads="1"/>
          </p:cNvSpPr>
          <p:nvPr/>
        </p:nvSpPr>
        <p:spPr bwMode="auto">
          <a:xfrm>
            <a:off x="381000" y="2847975"/>
            <a:ext cx="8382000" cy="3324225"/>
          </a:xfrm>
          <a:prstGeom prst="rect">
            <a:avLst/>
          </a:prstGeom>
          <a:noFill/>
          <a:ln w="9525">
            <a:noFill/>
            <a:miter lim="800000"/>
            <a:headEnd/>
            <a:tailEnd/>
          </a:ln>
        </p:spPr>
        <p:txBody>
          <a:bodyPr>
            <a:spAutoFit/>
          </a:bodyPr>
          <a:lstStyle/>
          <a:p>
            <a:pPr marL="457200" indent="-457200" algn="just" eaLnBrk="0" fontAlgn="t" hangingPunct="0">
              <a:lnSpc>
                <a:spcPct val="150000"/>
              </a:lnSpc>
              <a:buFont typeface="Arial" charset="0"/>
              <a:buChar char="•"/>
            </a:pPr>
            <a:r>
              <a:rPr lang="en-US" sz="2800" b="0">
                <a:latin typeface="Times New Roman" pitchFamily="18" charset="0"/>
                <a:cs typeface="Times New Roman" pitchFamily="18" charset="0"/>
              </a:rPr>
              <a:t>It is here that one realizes the wisdom and the legitimate purpose of Religious Slaughtering that Allah (God) swt </a:t>
            </a:r>
            <a:r>
              <a:rPr lang="ar-KW" sz="2800" b="0">
                <a:latin typeface="Times New Roman" pitchFamily="18" charset="0"/>
                <a:cs typeface="Times New Roman" pitchFamily="18" charset="0"/>
              </a:rPr>
              <a:t> </a:t>
            </a:r>
            <a:r>
              <a:rPr lang="ar-KW" sz="2000">
                <a:latin typeface="Simplified Arabic" pitchFamily="18" charset="-78"/>
                <a:cs typeface="Simplified Arabic" pitchFamily="18" charset="-78"/>
              </a:rPr>
              <a:t>سبحانه وتعالى</a:t>
            </a:r>
            <a:r>
              <a:rPr lang="en-US" sz="2800" b="0">
                <a:latin typeface="Times New Roman" pitchFamily="18" charset="0"/>
                <a:cs typeface="Times New Roman" pitchFamily="18" charset="0"/>
              </a:rPr>
              <a:t>commanded before eating the meat of sacrificial animals, so that harmful malignant in </a:t>
            </a:r>
            <a:r>
              <a:rPr lang="en-US" sz="2800" b="0">
                <a:solidFill>
                  <a:srgbClr val="FF0000"/>
                </a:solidFill>
                <a:latin typeface="Times New Roman" pitchFamily="18" charset="0"/>
                <a:cs typeface="Times New Roman" pitchFamily="18" charset="0"/>
              </a:rPr>
              <a:t>blood</a:t>
            </a:r>
            <a:r>
              <a:rPr lang="en-US" sz="2800" b="0">
                <a:latin typeface="Times New Roman" pitchFamily="18" charset="0"/>
                <a:cs typeface="Times New Roman" pitchFamily="18" charset="0"/>
              </a:rPr>
              <a:t> is properly expelled out.</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09600" y="990600"/>
            <a:ext cx="7696200" cy="3786188"/>
          </a:xfrm>
          <a:prstGeom prst="rect">
            <a:avLst/>
          </a:prstGeom>
          <a:noFill/>
          <a:ln w="9525">
            <a:noFill/>
            <a:miter lim="800000"/>
            <a:headEnd/>
            <a:tailEnd/>
          </a:ln>
        </p:spPr>
        <p:txBody>
          <a:bodyPr>
            <a:spAutoFit/>
          </a:bodyPr>
          <a:lstStyle/>
          <a:p>
            <a:pPr algn="ctr">
              <a:lnSpc>
                <a:spcPct val="150000"/>
              </a:lnSpc>
            </a:pPr>
            <a:r>
              <a:rPr lang="en-US" sz="3200" b="0">
                <a:latin typeface="Calibri" pitchFamily="34" charset="0"/>
              </a:rPr>
              <a:t>It is also a scientific approach </a:t>
            </a:r>
          </a:p>
          <a:p>
            <a:pPr algn="ctr">
              <a:lnSpc>
                <a:spcPct val="150000"/>
              </a:lnSpc>
            </a:pPr>
            <a:r>
              <a:rPr lang="en-US" sz="3200" b="0">
                <a:latin typeface="Calibri" pitchFamily="34" charset="0"/>
              </a:rPr>
              <a:t>to show that </a:t>
            </a:r>
          </a:p>
          <a:p>
            <a:pPr algn="ctr">
              <a:lnSpc>
                <a:spcPct val="150000"/>
              </a:lnSpc>
            </a:pPr>
            <a:r>
              <a:rPr lang="en-US" sz="3200" b="0">
                <a:solidFill>
                  <a:srgbClr val="0033CC"/>
                </a:solidFill>
                <a:latin typeface="Calibri" pitchFamily="34" charset="0"/>
              </a:rPr>
              <a:t>divine religious commands</a:t>
            </a:r>
          </a:p>
          <a:p>
            <a:pPr algn="ctr">
              <a:lnSpc>
                <a:spcPct val="150000"/>
              </a:lnSpc>
            </a:pPr>
            <a:r>
              <a:rPr lang="en-US" sz="3200" b="0">
                <a:latin typeface="Calibri" pitchFamily="34" charset="0"/>
              </a:rPr>
              <a:t>are linked to preserve human health and to</a:t>
            </a:r>
          </a:p>
          <a:p>
            <a:pPr algn="ctr">
              <a:lnSpc>
                <a:spcPct val="150000"/>
              </a:lnSpc>
            </a:pPr>
            <a:r>
              <a:rPr lang="en-US" sz="3200" b="0">
                <a:latin typeface="Calibri" pitchFamily="34" charset="0"/>
              </a:rPr>
              <a:t>insure animal welfare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33400" y="304800"/>
            <a:ext cx="7924800" cy="2219325"/>
          </a:xfrm>
          <a:prstGeom prst="rect">
            <a:avLst/>
          </a:prstGeom>
          <a:ln w="3175">
            <a:solidFill>
              <a:srgbClr val="66CCFF"/>
            </a:solidFill>
            <a:headEnd/>
            <a:tailEnd/>
          </a:ln>
        </p:spPr>
        <p:style>
          <a:lnRef idx="2">
            <a:schemeClr val="dk1"/>
          </a:lnRef>
          <a:fillRef idx="1">
            <a:schemeClr val="lt1"/>
          </a:fillRef>
          <a:effectRef idx="0">
            <a:schemeClr val="dk1"/>
          </a:effectRef>
          <a:fontRef idx="minor">
            <a:schemeClr val="dk1"/>
          </a:fontRef>
        </p:style>
        <p:txBody>
          <a:bodyPr>
            <a:spAutoFit/>
          </a:bodyPr>
          <a:lstStyle/>
          <a:p>
            <a:pPr algn="just">
              <a:lnSpc>
                <a:spcPct val="150000"/>
              </a:lnSpc>
              <a:defRPr/>
            </a:pPr>
            <a:r>
              <a:rPr lang="en-US" sz="3200" b="0" dirty="0">
                <a:latin typeface="Times New Roman" pitchFamily="18" charset="0"/>
                <a:cs typeface="Times New Roman" pitchFamily="18" charset="0"/>
              </a:rPr>
              <a:t>There are other health risks with stunned meat that is the eating of dead meat, i.e. slaughtering will be of no value with dead animal.</a:t>
            </a:r>
          </a:p>
        </p:txBody>
      </p:sp>
      <p:sp>
        <p:nvSpPr>
          <p:cNvPr id="5" name="Rectangle 1"/>
          <p:cNvSpPr>
            <a:spLocks noChangeArrowheads="1"/>
          </p:cNvSpPr>
          <p:nvPr/>
        </p:nvSpPr>
        <p:spPr bwMode="auto">
          <a:xfrm>
            <a:off x="533400" y="2614613"/>
            <a:ext cx="7924800" cy="620712"/>
          </a:xfrm>
          <a:prstGeom prst="rect">
            <a:avLst/>
          </a:prstGeom>
          <a:noFill/>
          <a:ln w="9525">
            <a:noFill/>
            <a:miter lim="800000"/>
            <a:headEnd/>
            <a:tailEnd/>
          </a:ln>
        </p:spPr>
        <p:txBody>
          <a:bodyPr>
            <a:spAutoFit/>
          </a:bodyPr>
          <a:lstStyle/>
          <a:p>
            <a:pPr algn="just" rtl="1">
              <a:lnSpc>
                <a:spcPct val="150000"/>
              </a:lnSpc>
            </a:pPr>
            <a:r>
              <a:rPr lang="en-US" sz="2600" b="0">
                <a:latin typeface="Times New Roman" pitchFamily="18" charset="0"/>
                <a:cs typeface="Times New Roman" pitchFamily="18" charset="0"/>
              </a:rPr>
              <a:t>So, what is the adverse health effect of eating dead meat?</a:t>
            </a:r>
          </a:p>
        </p:txBody>
      </p:sp>
      <p:sp>
        <p:nvSpPr>
          <p:cNvPr id="6" name="Rectangle 1"/>
          <p:cNvSpPr>
            <a:spLocks noChangeArrowheads="1"/>
          </p:cNvSpPr>
          <p:nvPr/>
        </p:nvSpPr>
        <p:spPr bwMode="auto">
          <a:xfrm>
            <a:off x="2438400" y="3352800"/>
            <a:ext cx="6019800" cy="3324225"/>
          </a:xfrm>
          <a:prstGeom prst="rect">
            <a:avLst/>
          </a:prstGeom>
          <a:noFill/>
          <a:ln w="9525">
            <a:no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When sacrificial animal die, bacteria will transmit across the gut very quickly, so there is a need to slaughter the animal when they are fully alive and eviscerate </a:t>
            </a:r>
            <a:r>
              <a:rPr lang="ar-KW" sz="2800" b="0">
                <a:latin typeface="Times New Roman" pitchFamily="18" charset="0"/>
                <a:cs typeface="Times New Roman" pitchFamily="18" charset="0"/>
              </a:rPr>
              <a:t>  </a:t>
            </a:r>
            <a:r>
              <a:rPr lang="ar-KW" sz="2400">
                <a:latin typeface="Simplified Arabic" pitchFamily="18" charset="-78"/>
                <a:cs typeface="Simplified Arabic" pitchFamily="18" charset="-78"/>
              </a:rPr>
              <a:t>نزع الأحشاء </a:t>
            </a:r>
            <a:r>
              <a:rPr lang="en-US" sz="2800" b="0">
                <a:latin typeface="Times New Roman" pitchFamily="18" charset="0"/>
                <a:cs typeface="Times New Roman" pitchFamily="18" charset="0"/>
              </a:rPr>
              <a:t>quickly to prevent pollution.</a:t>
            </a:r>
          </a:p>
        </p:txBody>
      </p:sp>
      <p:pic>
        <p:nvPicPr>
          <p:cNvPr id="53253" name="Picture 2"/>
          <p:cNvPicPr>
            <a:picLocks noChangeAspect="1" noChangeArrowheads="1"/>
          </p:cNvPicPr>
          <p:nvPr/>
        </p:nvPicPr>
        <p:blipFill>
          <a:blip r:embed="rId2"/>
          <a:srcRect/>
          <a:stretch>
            <a:fillRect/>
          </a:stretch>
        </p:blipFill>
        <p:spPr bwMode="auto">
          <a:xfrm>
            <a:off x="304800" y="3492500"/>
            <a:ext cx="1895475" cy="2527300"/>
          </a:xfrm>
          <a:prstGeom prst="rect">
            <a:avLst/>
          </a:prstGeom>
          <a:noFill/>
          <a:ln w="9525">
            <a:noFill/>
            <a:miter lim="800000"/>
            <a:headEnd/>
            <a:tailEnd/>
          </a:ln>
        </p:spPr>
      </p:pic>
      <p:sp>
        <p:nvSpPr>
          <p:cNvPr id="53254" name="Rectangle 9"/>
          <p:cNvSpPr>
            <a:spLocks noChangeArrowheads="1"/>
          </p:cNvSpPr>
          <p:nvPr/>
        </p:nvSpPr>
        <p:spPr bwMode="auto">
          <a:xfrm>
            <a:off x="76200" y="6629400"/>
            <a:ext cx="4572000" cy="246063"/>
          </a:xfrm>
          <a:prstGeom prst="rect">
            <a:avLst/>
          </a:prstGeom>
          <a:noFill/>
          <a:ln w="9525">
            <a:noFill/>
            <a:miter lim="800000"/>
            <a:headEnd/>
            <a:tailEnd/>
          </a:ln>
        </p:spPr>
        <p:txBody>
          <a:bodyPr>
            <a:spAutoFit/>
          </a:bodyPr>
          <a:lstStyle/>
          <a:p>
            <a:r>
              <a:rPr lang="en-US" sz="1000" b="0">
                <a:latin typeface="Times New Roman" pitchFamily="18" charset="0"/>
                <a:cs typeface="Times New Roman" pitchFamily="18" charset="0"/>
              </a:rPr>
              <a:t>http://www.backyardchickens.com/t/697920/dead-meat-bird-okay-to-eat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04800" y="1676400"/>
            <a:ext cx="8382000" cy="3992563"/>
            <a:chOff x="304800" y="1486257"/>
            <a:chExt cx="8382000" cy="3992270"/>
          </a:xfrm>
        </p:grpSpPr>
        <p:sp>
          <p:nvSpPr>
            <p:cNvPr id="54278" name="Rectangle 4"/>
            <p:cNvSpPr>
              <a:spLocks noChangeArrowheads="1"/>
            </p:cNvSpPr>
            <p:nvPr/>
          </p:nvSpPr>
          <p:spPr bwMode="auto">
            <a:xfrm>
              <a:off x="304800" y="1486257"/>
              <a:ext cx="8382000" cy="2779640"/>
            </a:xfrm>
            <a:prstGeom prst="rect">
              <a:avLst/>
            </a:prstGeom>
            <a:noFill/>
            <a:ln w="9525">
              <a:solidFill>
                <a:srgbClr val="03C6ED"/>
              </a:solidFill>
              <a:miter lim="800000"/>
              <a:headEnd/>
              <a:tailEnd/>
            </a:ln>
          </p:spPr>
          <p:txBody>
            <a:bodyPr>
              <a:spAutoFit/>
            </a:bodyPr>
            <a:lstStyle/>
            <a:p>
              <a:pPr algn="just">
                <a:lnSpc>
                  <a:spcPct val="150000"/>
                </a:lnSpc>
              </a:pPr>
              <a:r>
                <a:rPr lang="en-US" sz="3000" b="0">
                  <a:latin typeface="Times New Roman" pitchFamily="18" charset="0"/>
                  <a:cs typeface="Times New Roman" pitchFamily="18" charset="0"/>
                </a:rPr>
                <a:t>Professor Hans in his biological therapy has based his observations on the Germans before and after the consumption of pork products, and this is what he found: </a:t>
              </a:r>
              <a:endParaRPr lang="ar-KW" sz="3000" b="0">
                <a:latin typeface="Times New Roman" pitchFamily="18" charset="0"/>
                <a:cs typeface="Times New Roman" pitchFamily="18" charset="0"/>
              </a:endParaRPr>
            </a:p>
          </p:txBody>
        </p:sp>
        <p:pic>
          <p:nvPicPr>
            <p:cNvPr id="54279" name="Picture 2"/>
            <p:cNvPicPr>
              <a:picLocks noChangeAspect="1" noChangeArrowheads="1"/>
            </p:cNvPicPr>
            <p:nvPr/>
          </p:nvPicPr>
          <p:blipFill>
            <a:blip r:embed="rId2"/>
            <a:srcRect/>
            <a:stretch>
              <a:fillRect/>
            </a:stretch>
          </p:blipFill>
          <p:spPr bwMode="auto">
            <a:xfrm>
              <a:off x="2895600" y="3611627"/>
              <a:ext cx="2438400" cy="1866900"/>
            </a:xfrm>
            <a:prstGeom prst="rect">
              <a:avLst/>
            </a:prstGeom>
            <a:noFill/>
            <a:ln w="9525">
              <a:noFill/>
              <a:miter lim="800000"/>
              <a:headEnd/>
              <a:tailEnd/>
            </a:ln>
          </p:spPr>
        </p:pic>
        <p:pic>
          <p:nvPicPr>
            <p:cNvPr id="54280" name="Picture 4"/>
            <p:cNvPicPr>
              <a:picLocks noChangeAspect="1" noChangeArrowheads="1"/>
            </p:cNvPicPr>
            <p:nvPr/>
          </p:nvPicPr>
          <p:blipFill>
            <a:blip r:embed="rId3"/>
            <a:srcRect/>
            <a:stretch>
              <a:fillRect/>
            </a:stretch>
          </p:blipFill>
          <p:spPr bwMode="auto">
            <a:xfrm>
              <a:off x="1828800" y="3992608"/>
              <a:ext cx="590550" cy="952500"/>
            </a:xfrm>
            <a:prstGeom prst="rect">
              <a:avLst/>
            </a:prstGeom>
            <a:noFill/>
            <a:ln w="9525">
              <a:noFill/>
              <a:miter lim="800000"/>
              <a:headEnd/>
              <a:tailEnd/>
            </a:ln>
          </p:spPr>
        </p:pic>
      </p:grpSp>
      <p:sp>
        <p:nvSpPr>
          <p:cNvPr id="54275" name="Rectangle 3"/>
          <p:cNvSpPr>
            <a:spLocks noChangeArrowheads="1"/>
          </p:cNvSpPr>
          <p:nvPr/>
        </p:nvSpPr>
        <p:spPr bwMode="auto">
          <a:xfrm>
            <a:off x="76200" y="6565900"/>
            <a:ext cx="8763000" cy="215900"/>
          </a:xfrm>
          <a:prstGeom prst="rect">
            <a:avLst/>
          </a:prstGeom>
          <a:noFill/>
          <a:ln w="9525">
            <a:solidFill>
              <a:srgbClr val="03C6ED"/>
            </a:solidFill>
            <a:miter lim="800000"/>
            <a:headEnd/>
            <a:tailEnd/>
          </a:ln>
        </p:spPr>
        <p:txBody>
          <a:bodyPr>
            <a:spAutoFit/>
          </a:bodyPr>
          <a:lstStyle/>
          <a:p>
            <a:pPr algn="just"/>
            <a:r>
              <a:rPr lang="en-US" sz="800" b="0">
                <a:latin typeface="Times New Roman" pitchFamily="18" charset="0"/>
                <a:cs typeface="Times New Roman" pitchFamily="18" charset="0"/>
              </a:rPr>
              <a:t>Hans-Heinrich Reckeweg, 1983. The Adverse Influence of Pork Consumption on Health. Biological Therapy Vol.1 No. 2 1983 </a:t>
            </a:r>
            <a:r>
              <a:rPr lang="en-US" sz="800" b="0" u="sng">
                <a:latin typeface="Times New Roman" pitchFamily="18" charset="0"/>
                <a:cs typeface="Times New Roman" pitchFamily="18" charset="0"/>
                <a:hlinkClick r:id="rId4"/>
              </a:rPr>
              <a:t>http://www.firstchurchoftheinternet.org/studies/eatingpork.htm</a:t>
            </a:r>
            <a:endParaRPr lang="en-US" sz="800" b="0">
              <a:latin typeface="Times New Roman" pitchFamily="18" charset="0"/>
              <a:cs typeface="Times New Roman" pitchFamily="18" charset="0"/>
            </a:endParaRPr>
          </a:p>
        </p:txBody>
      </p:sp>
      <p:sp>
        <p:nvSpPr>
          <p:cNvPr id="54276" name="Text Box 2"/>
          <p:cNvSpPr txBox="1">
            <a:spLocks noChangeArrowheads="1"/>
          </p:cNvSpPr>
          <p:nvPr/>
        </p:nvSpPr>
        <p:spPr bwMode="auto">
          <a:xfrm>
            <a:off x="304800" y="390525"/>
            <a:ext cx="8763000" cy="1077913"/>
          </a:xfrm>
          <a:prstGeom prst="rect">
            <a:avLst/>
          </a:prstGeom>
          <a:noFill/>
          <a:ln w="9525">
            <a:solidFill>
              <a:schemeClr val="accent1"/>
            </a:solidFill>
            <a:miter lim="800000"/>
            <a:headEnd/>
            <a:tailEnd/>
          </a:ln>
        </p:spPr>
        <p:txBody>
          <a:bodyPr>
            <a:spAutoFit/>
          </a:bodyPr>
          <a:lstStyle/>
          <a:p>
            <a:pPr algn="just">
              <a:spcBef>
                <a:spcPts val="600"/>
              </a:spcBef>
              <a:buClr>
                <a:srgbClr val="FF9900"/>
              </a:buClr>
              <a:buSzPct val="150000"/>
            </a:pPr>
            <a:r>
              <a:rPr lang="en-US" sz="3200" b="0">
                <a:latin typeface="Times New Roman" pitchFamily="18" charset="0"/>
                <a:cs typeface="Times New Roman" pitchFamily="18" charset="0"/>
              </a:rPr>
              <a:t>The adverse health effect from eating </a:t>
            </a:r>
            <a:r>
              <a:rPr lang="en-US" sz="3200">
                <a:latin typeface="Times New Roman" pitchFamily="18" charset="0"/>
                <a:cs typeface="Times New Roman" pitchFamily="18" charset="0"/>
              </a:rPr>
              <a:t>Pork</a:t>
            </a:r>
            <a:r>
              <a:rPr lang="en-US" sz="3200" b="0">
                <a:latin typeface="Times New Roman" pitchFamily="18" charset="0"/>
                <a:cs typeface="Times New Roman" pitchFamily="18" charset="0"/>
              </a:rPr>
              <a:t> and its by products are well documented in literatures. </a:t>
            </a:r>
            <a:endParaRPr lang="ar-KW" sz="3200" b="0">
              <a:latin typeface="Times New Roman" pitchFamily="18" charset="0"/>
              <a:cs typeface="Times New Roman" pitchFamily="18" charset="0"/>
            </a:endParaRPr>
          </a:p>
        </p:txBody>
      </p:sp>
      <p:sp>
        <p:nvSpPr>
          <p:cNvPr id="11" name="Rectangle 10"/>
          <p:cNvSpPr>
            <a:spLocks noChangeArrowheads="1"/>
          </p:cNvSpPr>
          <p:nvPr/>
        </p:nvSpPr>
        <p:spPr bwMode="auto">
          <a:xfrm>
            <a:off x="152400" y="5740400"/>
            <a:ext cx="8763000" cy="523875"/>
          </a:xfrm>
          <a:prstGeom prst="rect">
            <a:avLst/>
          </a:prstGeom>
          <a:noFill/>
          <a:ln w="9525">
            <a:noFill/>
            <a:miter lim="800000"/>
            <a:headEnd/>
            <a:tailEnd/>
          </a:ln>
        </p:spPr>
        <p:txBody>
          <a:bodyPr>
            <a:spAutoFit/>
          </a:bodyPr>
          <a:lstStyle/>
          <a:p>
            <a:pPr fontAlgn="t"/>
            <a:r>
              <a:rPr lang="en-US" sz="2800" b="0">
                <a:latin typeface="Times New Roman" pitchFamily="18" charset="0"/>
                <a:cs typeface="Times New Roman" pitchFamily="18" charset="0"/>
              </a:rPr>
              <a:t>Eating pork may causes tension, stress, fatigue and toxicity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flipH="1">
            <a:off x="228600" y="1066800"/>
            <a:ext cx="8077200" cy="1481138"/>
          </a:xfrm>
          <a:prstGeom prst="rect">
            <a:avLst/>
          </a:prstGeom>
          <a:noFill/>
          <a:ln w="9525">
            <a:noFill/>
            <a:miter lim="800000"/>
            <a:headEnd/>
            <a:tailEnd/>
          </a:ln>
        </p:spPr>
        <p:txBody>
          <a:bodyPr anchor="ctr">
            <a:spAutoFit/>
          </a:bodyPr>
          <a:lstStyle/>
          <a:p>
            <a:pPr algn="just">
              <a:lnSpc>
                <a:spcPct val="150000"/>
              </a:lnSpc>
            </a:pPr>
            <a:r>
              <a:rPr lang="en-US" sz="3200" b="0">
                <a:latin typeface="Times New Roman" pitchFamily="18" charset="0"/>
                <a:cs typeface="Times New Roman" pitchFamily="18" charset="0"/>
              </a:rPr>
              <a:t>So far we have discussed the hygienic aspects involved with ritual slaughter. </a:t>
            </a:r>
          </a:p>
        </p:txBody>
      </p:sp>
      <p:sp>
        <p:nvSpPr>
          <p:cNvPr id="6" name="Rectangle 1"/>
          <p:cNvSpPr>
            <a:spLocks noChangeArrowheads="1"/>
          </p:cNvSpPr>
          <p:nvPr/>
        </p:nvSpPr>
        <p:spPr bwMode="auto">
          <a:xfrm flipH="1">
            <a:off x="304800" y="2895600"/>
            <a:ext cx="4267200" cy="2959100"/>
          </a:xfrm>
          <a:prstGeom prst="rect">
            <a:avLst/>
          </a:prstGeom>
          <a:noFill/>
          <a:ln w="76200">
            <a:noFill/>
            <a:miter lim="800000"/>
            <a:headEnd/>
            <a:tailEnd/>
          </a:ln>
        </p:spPr>
        <p:txBody>
          <a:bodyPr anchor="ctr">
            <a:spAutoFit/>
          </a:bodyPr>
          <a:lstStyle/>
          <a:p>
            <a:pPr algn="just">
              <a:lnSpc>
                <a:spcPct val="150000"/>
              </a:lnSpc>
            </a:pPr>
            <a:r>
              <a:rPr lang="en-US" sz="3200" b="0">
                <a:latin typeface="Times New Roman" pitchFamily="18" charset="0"/>
                <a:cs typeface="Times New Roman" pitchFamily="18" charset="0"/>
              </a:rPr>
              <a:t>Let us now determine to what extent </a:t>
            </a:r>
            <a:r>
              <a:rPr lang="en-US" sz="3200" b="0" u="sng">
                <a:latin typeface="Times New Roman" pitchFamily="18" charset="0"/>
                <a:cs typeface="Times New Roman" pitchFamily="18" charset="0"/>
              </a:rPr>
              <a:t>pre-slaughter methods can be painful (or cruel)</a:t>
            </a:r>
            <a:r>
              <a:rPr lang="en-US" sz="3200" b="0">
                <a:latin typeface="Times New Roman" pitchFamily="18" charset="0"/>
                <a:cs typeface="Times New Roman" pitchFamily="18" charset="0"/>
              </a:rPr>
              <a:t>. </a:t>
            </a:r>
          </a:p>
        </p:txBody>
      </p:sp>
      <p:pic>
        <p:nvPicPr>
          <p:cNvPr id="55300" name="Picture 5"/>
          <p:cNvPicPr>
            <a:picLocks noChangeAspect="1" noChangeArrowheads="1"/>
          </p:cNvPicPr>
          <p:nvPr/>
        </p:nvPicPr>
        <p:blipFill>
          <a:blip r:embed="rId2"/>
          <a:srcRect/>
          <a:stretch>
            <a:fillRect/>
          </a:stretch>
        </p:blipFill>
        <p:spPr bwMode="auto">
          <a:xfrm>
            <a:off x="4724400" y="3352800"/>
            <a:ext cx="4043363" cy="3048000"/>
          </a:xfrm>
          <a:prstGeom prst="rect">
            <a:avLst/>
          </a:prstGeom>
          <a:noFill/>
          <a:ln w="9525">
            <a:noFill/>
            <a:miter lim="800000"/>
            <a:headEnd/>
            <a:tailEnd/>
          </a:ln>
        </p:spPr>
      </p:pic>
      <p:sp>
        <p:nvSpPr>
          <p:cNvPr id="55301" name="Rectangle 1"/>
          <p:cNvSpPr>
            <a:spLocks noChangeArrowheads="1"/>
          </p:cNvSpPr>
          <p:nvPr/>
        </p:nvSpPr>
        <p:spPr bwMode="auto">
          <a:xfrm flipH="1">
            <a:off x="381000" y="152400"/>
            <a:ext cx="7377113" cy="523875"/>
          </a:xfrm>
          <a:prstGeom prst="rect">
            <a:avLst/>
          </a:prstGeom>
          <a:solidFill>
            <a:srgbClr val="00B050"/>
          </a:solidFill>
          <a:ln w="9525">
            <a:noFill/>
            <a:miter lim="800000"/>
            <a:headEnd/>
            <a:tailEnd/>
          </a:ln>
        </p:spPr>
        <p:txBody>
          <a:bodyPr anchor="ctr">
            <a:spAutoFit/>
          </a:bodyPr>
          <a:lstStyle/>
          <a:p>
            <a:pPr algn="just"/>
            <a:r>
              <a:rPr lang="en-US" sz="2800" b="0">
                <a:solidFill>
                  <a:schemeClr val="bg1"/>
                </a:solidFill>
                <a:latin typeface="Times New Roman" pitchFamily="18" charset="0"/>
                <a:cs typeface="Times New Roman" pitchFamily="18" charset="0"/>
              </a:rPr>
              <a:t>Animal welfare</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304800" y="304800"/>
            <a:ext cx="8382000" cy="1308100"/>
          </a:xfrm>
          <a:prstGeom prst="rect">
            <a:avLst/>
          </a:prstGeom>
          <a:noFill/>
          <a:ln w="9525">
            <a:no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When the Halal / Kosher incision is made on the animal’s neck, it severs the major organs that is the: </a:t>
            </a:r>
          </a:p>
        </p:txBody>
      </p:sp>
      <p:sp>
        <p:nvSpPr>
          <p:cNvPr id="53251" name="Rectangle 3"/>
          <p:cNvSpPr>
            <a:spLocks noChangeArrowheads="1"/>
          </p:cNvSpPr>
          <p:nvPr/>
        </p:nvSpPr>
        <p:spPr bwMode="auto">
          <a:xfrm>
            <a:off x="304800" y="1905000"/>
            <a:ext cx="8382000" cy="742950"/>
          </a:xfrm>
          <a:prstGeom prst="rect">
            <a:avLst/>
          </a:prstGeom>
          <a:noFill/>
          <a:ln w="9525">
            <a:solidFill>
              <a:schemeClr val="tx1"/>
            </a:solid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Arteries and veins</a:t>
            </a:r>
          </a:p>
        </p:txBody>
      </p:sp>
      <p:sp>
        <p:nvSpPr>
          <p:cNvPr id="53252" name="Rectangle 4"/>
          <p:cNvSpPr>
            <a:spLocks noChangeArrowheads="1"/>
          </p:cNvSpPr>
          <p:nvPr/>
        </p:nvSpPr>
        <p:spPr bwMode="auto">
          <a:xfrm>
            <a:off x="304800" y="2743200"/>
            <a:ext cx="8382000" cy="1481138"/>
          </a:xfrm>
          <a:prstGeom prst="rect">
            <a:avLst/>
          </a:prstGeom>
          <a:noFill/>
          <a:ln w="9525">
            <a:no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Thereby causing a massive and immediate drop in blood-pressure in the brain. </a:t>
            </a:r>
          </a:p>
        </p:txBody>
      </p:sp>
      <p:sp>
        <p:nvSpPr>
          <p:cNvPr id="53253" name="Rectangle 5"/>
          <p:cNvSpPr>
            <a:spLocks noChangeArrowheads="1"/>
          </p:cNvSpPr>
          <p:nvPr/>
        </p:nvSpPr>
        <p:spPr bwMode="auto">
          <a:xfrm>
            <a:off x="304800" y="4267200"/>
            <a:ext cx="6019800" cy="1384300"/>
          </a:xfrm>
          <a:prstGeom prst="rect">
            <a:avLst/>
          </a:prstGeom>
          <a:noFill/>
          <a:ln w="9525">
            <a:solidFill>
              <a:schemeClr val="tx1"/>
            </a:solidFill>
            <a:miter lim="800000"/>
            <a:headEnd/>
            <a:tailEnd/>
          </a:ln>
        </p:spPr>
        <p:txBody>
          <a:bodyPr>
            <a:spAutoFit/>
          </a:bodyPr>
          <a:lstStyle/>
          <a:p>
            <a:pPr algn="just"/>
            <a:r>
              <a:rPr lang="en-US" sz="2800" b="0">
                <a:latin typeface="Times New Roman" pitchFamily="18" charset="0"/>
                <a:cs typeface="Times New Roman" pitchFamily="18" charset="0"/>
              </a:rPr>
              <a:t>The incision takes a second to perform, and </a:t>
            </a:r>
            <a:r>
              <a:rPr lang="en-US" sz="2800" b="0" u="sng">
                <a:latin typeface="Times New Roman" pitchFamily="18" charset="0"/>
                <a:cs typeface="Times New Roman" pitchFamily="18" charset="0"/>
              </a:rPr>
              <a:t>the animal is rendered unconscious </a:t>
            </a:r>
            <a:r>
              <a:rPr lang="ar-KW" sz="2400">
                <a:latin typeface="Simplified Arabic" pitchFamily="18" charset="-78"/>
                <a:cs typeface="Simplified Arabic" pitchFamily="18" charset="-78"/>
              </a:rPr>
              <a:t>فاقد الوعي</a:t>
            </a:r>
            <a:r>
              <a:rPr lang="en-US" sz="2400">
                <a:latin typeface="Simplified Arabic" pitchFamily="18" charset="-78"/>
                <a:cs typeface="Simplified Arabic" pitchFamily="18" charset="-78"/>
              </a:rPr>
              <a:t> </a:t>
            </a:r>
            <a:r>
              <a:rPr lang="en-US" sz="2800" b="0" u="sng">
                <a:latin typeface="Times New Roman" pitchFamily="18" charset="0"/>
                <a:cs typeface="Times New Roman" pitchFamily="18" charset="0"/>
              </a:rPr>
              <a:t>within seconds</a:t>
            </a:r>
            <a:r>
              <a:rPr lang="en-US" sz="2800" b="0">
                <a:latin typeface="Times New Roman" pitchFamily="18" charset="0"/>
                <a:cs typeface="Times New Roman" pitchFamily="18" charset="0"/>
              </a:rPr>
              <a:t>. </a:t>
            </a:r>
          </a:p>
        </p:txBody>
      </p:sp>
      <p:pic>
        <p:nvPicPr>
          <p:cNvPr id="56326" name="Picture 7"/>
          <p:cNvPicPr>
            <a:picLocks noChangeAspect="1" noChangeArrowheads="1"/>
          </p:cNvPicPr>
          <p:nvPr/>
        </p:nvPicPr>
        <p:blipFill>
          <a:blip r:embed="rId2"/>
          <a:srcRect/>
          <a:stretch>
            <a:fillRect/>
          </a:stretch>
        </p:blipFill>
        <p:spPr bwMode="auto">
          <a:xfrm>
            <a:off x="6477000" y="4114800"/>
            <a:ext cx="2287588" cy="1981200"/>
          </a:xfrm>
          <a:prstGeom prst="rect">
            <a:avLst/>
          </a:prstGeom>
          <a:noFill/>
          <a:ln w="9525">
            <a:noFill/>
            <a:miter lim="800000"/>
            <a:headEnd/>
            <a:tailEnd/>
          </a:ln>
        </p:spPr>
      </p:pic>
      <p:sp>
        <p:nvSpPr>
          <p:cNvPr id="7" name="Rectangle 6"/>
          <p:cNvSpPr/>
          <p:nvPr/>
        </p:nvSpPr>
        <p:spPr>
          <a:xfrm>
            <a:off x="-32" y="650083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50083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50083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50083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ppt_x"/>
                                          </p:val>
                                        </p:tav>
                                        <p:tav tm="100000">
                                          <p:val>
                                            <p:strVal val="#ppt_x"/>
                                          </p:val>
                                        </p:tav>
                                      </p:tavLst>
                                    </p:anim>
                                    <p:anim calcmode="lin" valueType="num">
                                      <p:cBhvr additive="base">
                                        <p:cTn id="1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3"/>
                                        </p:tgtEl>
                                        <p:attrNameLst>
                                          <p:attrName>style.visibility</p:attrName>
                                        </p:attrNameLst>
                                      </p:cBhvr>
                                      <p:to>
                                        <p:strVal val="visible"/>
                                      </p:to>
                                    </p:set>
                                    <p:anim calcmode="lin" valueType="num">
                                      <p:cBhvr additive="base">
                                        <p:cTn id="19" dur="500" fill="hold"/>
                                        <p:tgtEl>
                                          <p:spTgt spid="53253"/>
                                        </p:tgtEl>
                                        <p:attrNameLst>
                                          <p:attrName>ppt_x</p:attrName>
                                        </p:attrNameLst>
                                      </p:cBhvr>
                                      <p:tavLst>
                                        <p:tav tm="0">
                                          <p:val>
                                            <p:strVal val="#ppt_x"/>
                                          </p:val>
                                        </p:tav>
                                        <p:tav tm="100000">
                                          <p:val>
                                            <p:strVal val="#ppt_x"/>
                                          </p:val>
                                        </p:tav>
                                      </p:tavLst>
                                    </p:anim>
                                    <p:anim calcmode="lin" valueType="num">
                                      <p:cBhvr additive="base">
                                        <p:cTn id="20"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2" grpId="0"/>
      <p:bldP spid="5325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flipH="1">
            <a:off x="381000" y="750888"/>
            <a:ext cx="8458200" cy="741362"/>
          </a:xfrm>
          <a:prstGeom prst="rect">
            <a:avLst/>
          </a:prstGeom>
          <a:noFill/>
          <a:ln w="9525">
            <a:noFill/>
            <a:miter lim="800000"/>
            <a:headEnd/>
            <a:tailEnd/>
          </a:ln>
        </p:spPr>
        <p:txBody>
          <a:bodyPr anchor="ctr">
            <a:spAutoFit/>
          </a:bodyPr>
          <a:lstStyle/>
          <a:p>
            <a:pPr algn="just">
              <a:lnSpc>
                <a:spcPct val="150000"/>
              </a:lnSpc>
            </a:pPr>
            <a:r>
              <a:rPr lang="en-US" sz="3200" b="0">
                <a:latin typeface="Times New Roman" pitchFamily="18" charset="0"/>
                <a:cs typeface="Times New Roman" pitchFamily="18" charset="0"/>
              </a:rPr>
              <a:t>How much painful is the pre-slaughter methods? </a:t>
            </a:r>
          </a:p>
        </p:txBody>
      </p:sp>
      <p:pic>
        <p:nvPicPr>
          <p:cNvPr id="57347" name="Picture 3"/>
          <p:cNvPicPr>
            <a:picLocks noChangeAspect="1" noChangeArrowheads="1"/>
          </p:cNvPicPr>
          <p:nvPr/>
        </p:nvPicPr>
        <p:blipFill>
          <a:blip r:embed="rId2"/>
          <a:srcRect/>
          <a:stretch>
            <a:fillRect/>
          </a:stretch>
        </p:blipFill>
        <p:spPr bwMode="auto">
          <a:xfrm>
            <a:off x="6515100" y="1906588"/>
            <a:ext cx="2628900" cy="2628900"/>
          </a:xfrm>
          <a:prstGeom prst="rect">
            <a:avLst/>
          </a:prstGeom>
          <a:noFill/>
          <a:ln w="9525">
            <a:noFill/>
            <a:miter lim="800000"/>
            <a:headEnd/>
            <a:tailEnd/>
          </a:ln>
        </p:spPr>
      </p:pic>
      <p:sp>
        <p:nvSpPr>
          <p:cNvPr id="4" name="Rectangle 1"/>
          <p:cNvSpPr>
            <a:spLocks noChangeArrowheads="1"/>
          </p:cNvSpPr>
          <p:nvPr/>
        </p:nvSpPr>
        <p:spPr bwMode="auto">
          <a:xfrm flipH="1">
            <a:off x="228600" y="1828800"/>
            <a:ext cx="6134100" cy="3048000"/>
          </a:xfrm>
          <a:prstGeom prst="rect">
            <a:avLst/>
          </a:prstGeom>
          <a:noFill/>
          <a:ln w="9525">
            <a:noFill/>
            <a:miter lim="800000"/>
            <a:headEnd/>
            <a:tailEnd/>
          </a:ln>
        </p:spPr>
        <p:txBody>
          <a:bodyPr anchor="ctr">
            <a:spAutoFit/>
          </a:bodyPr>
          <a:lstStyle/>
          <a:p>
            <a:pPr algn="just">
              <a:lnSpc>
                <a:spcPct val="150000"/>
              </a:lnSpc>
            </a:pPr>
            <a:r>
              <a:rPr lang="en-US" sz="3200" b="0">
                <a:latin typeface="Times New Roman" pitchFamily="18" charset="0"/>
                <a:cs typeface="Times New Roman" pitchFamily="18" charset="0"/>
              </a:rPr>
              <a:t>Only Allah </a:t>
            </a:r>
            <a:r>
              <a:rPr lang="ar-KW" sz="3200" b="0">
                <a:latin typeface="Times New Roman" pitchFamily="18" charset="0"/>
                <a:cs typeface="Times New Roman" pitchFamily="18" charset="0"/>
              </a:rPr>
              <a:t> </a:t>
            </a:r>
            <a:r>
              <a:rPr lang="ar-KW" sz="2400">
                <a:latin typeface="Simplified Arabic" pitchFamily="18" charset="-78"/>
                <a:cs typeface="Simplified Arabic" pitchFamily="18" charset="-78"/>
              </a:rPr>
              <a:t>سبحانه وتعالى</a:t>
            </a:r>
            <a:r>
              <a:rPr lang="en-US" sz="3200" b="0">
                <a:latin typeface="Times New Roman" pitchFamily="18" charset="0"/>
                <a:cs typeface="Times New Roman" pitchFamily="18" charset="0"/>
              </a:rPr>
              <a:t>swt (God) the Creator of the animal and the animal which undergoes stunning while being disposed knows.</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flipH="1">
            <a:off x="76200" y="900113"/>
            <a:ext cx="5410200" cy="5175250"/>
          </a:xfrm>
          <a:prstGeom prst="rect">
            <a:avLst/>
          </a:prstGeom>
          <a:noFill/>
          <a:ln w="9525">
            <a:noFill/>
            <a:miter lim="800000"/>
            <a:headEnd/>
            <a:tailEnd/>
          </a:ln>
        </p:spPr>
        <p:txBody>
          <a:bodyPr anchor="ctr">
            <a:spAutoFit/>
          </a:bodyPr>
          <a:lstStyle/>
          <a:p>
            <a:pPr algn="just">
              <a:lnSpc>
                <a:spcPct val="150000"/>
              </a:lnSpc>
            </a:pPr>
            <a:r>
              <a:rPr lang="en-US" sz="3200" b="0">
                <a:latin typeface="Times New Roman" pitchFamily="18" charset="0"/>
                <a:cs typeface="Times New Roman" pitchFamily="18" charset="0"/>
              </a:rPr>
              <a:t>But we (humans) can ascertain pain from ritual slaughter by considering how much painful similar process would be if inflicted on us, in the light of anatomical and physiological bases of perception of pain. </a:t>
            </a:r>
          </a:p>
        </p:txBody>
      </p:sp>
      <p:pic>
        <p:nvPicPr>
          <p:cNvPr id="58371" name="Picture 3"/>
          <p:cNvPicPr>
            <a:picLocks noChangeAspect="1" noChangeArrowheads="1"/>
          </p:cNvPicPr>
          <p:nvPr/>
        </p:nvPicPr>
        <p:blipFill>
          <a:blip r:embed="rId2"/>
          <a:srcRect/>
          <a:stretch>
            <a:fillRect/>
          </a:stretch>
        </p:blipFill>
        <p:spPr bwMode="auto">
          <a:xfrm>
            <a:off x="5638800" y="1295400"/>
            <a:ext cx="3409950" cy="4543425"/>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flipH="1">
            <a:off x="76200" y="411163"/>
            <a:ext cx="5029200" cy="6000750"/>
          </a:xfrm>
          <a:prstGeom prst="rect">
            <a:avLst/>
          </a:prstGeom>
          <a:noFill/>
          <a:ln w="9525">
            <a:noFill/>
            <a:miter lim="800000"/>
            <a:headEnd/>
            <a:tailEnd/>
          </a:ln>
        </p:spPr>
        <p:txBody>
          <a:bodyPr anchor="ctr">
            <a:spAutoFit/>
          </a:bodyPr>
          <a:lstStyle/>
          <a:p>
            <a:pPr algn="just">
              <a:lnSpc>
                <a:spcPct val="150000"/>
              </a:lnSpc>
            </a:pPr>
            <a:r>
              <a:rPr lang="en-US" sz="3200" b="0">
                <a:latin typeface="Times New Roman" pitchFamily="18" charset="0"/>
                <a:cs typeface="Times New Roman" pitchFamily="18" charset="0"/>
              </a:rPr>
              <a:t>It is generally known that we do not perceive when we accidently cut ourselves during shaving with a sharp new blade until after it has happened and when the bleeding draws our attention to it.</a:t>
            </a:r>
          </a:p>
        </p:txBody>
      </p:sp>
      <p:pic>
        <p:nvPicPr>
          <p:cNvPr id="59395" name="Picture 3"/>
          <p:cNvPicPr>
            <a:picLocks noChangeAspect="1" noChangeArrowheads="1"/>
          </p:cNvPicPr>
          <p:nvPr/>
        </p:nvPicPr>
        <p:blipFill>
          <a:blip r:embed="rId2"/>
          <a:srcRect/>
          <a:stretch>
            <a:fillRect/>
          </a:stretch>
        </p:blipFill>
        <p:spPr bwMode="auto">
          <a:xfrm>
            <a:off x="5105400" y="533400"/>
            <a:ext cx="3810000" cy="5715000"/>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flipH="1">
            <a:off x="228600" y="76200"/>
            <a:ext cx="8077200" cy="2219325"/>
          </a:xfrm>
          <a:prstGeom prst="rect">
            <a:avLst/>
          </a:prstGeom>
          <a:noFill/>
          <a:ln w="9525">
            <a:noFill/>
            <a:miter lim="800000"/>
            <a:headEnd/>
            <a:tailEnd/>
          </a:ln>
        </p:spPr>
        <p:txBody>
          <a:bodyPr anchor="ctr">
            <a:spAutoFit/>
          </a:bodyPr>
          <a:lstStyle/>
          <a:p>
            <a:pPr algn="just">
              <a:lnSpc>
                <a:spcPct val="150000"/>
              </a:lnSpc>
            </a:pPr>
            <a:r>
              <a:rPr lang="en-US" sz="3200" b="0">
                <a:latin typeface="Times New Roman" pitchFamily="18" charset="0"/>
                <a:cs typeface="Times New Roman" pitchFamily="18" charset="0"/>
              </a:rPr>
              <a:t>We also know too well the difference between the smooth shave with a new blade and one with a blunt blade. </a:t>
            </a:r>
          </a:p>
        </p:txBody>
      </p:sp>
      <p:grpSp>
        <p:nvGrpSpPr>
          <p:cNvPr id="2" name="Group 5"/>
          <p:cNvGrpSpPr>
            <a:grpSpLocks/>
          </p:cNvGrpSpPr>
          <p:nvPr/>
        </p:nvGrpSpPr>
        <p:grpSpPr bwMode="auto">
          <a:xfrm>
            <a:off x="476250" y="2590800"/>
            <a:ext cx="4781550" cy="4017963"/>
            <a:chOff x="476250" y="2590800"/>
            <a:chExt cx="4781550" cy="4018692"/>
          </a:xfrm>
        </p:grpSpPr>
        <p:sp>
          <p:nvSpPr>
            <p:cNvPr id="60421" name="Rectangle 1"/>
            <p:cNvSpPr>
              <a:spLocks noChangeArrowheads="1"/>
            </p:cNvSpPr>
            <p:nvPr/>
          </p:nvSpPr>
          <p:spPr bwMode="auto">
            <a:xfrm flipH="1">
              <a:off x="476250" y="2590800"/>
              <a:ext cx="4781550" cy="2031325"/>
            </a:xfrm>
            <a:prstGeom prst="rect">
              <a:avLst/>
            </a:prstGeom>
            <a:noFill/>
            <a:ln w="76200">
              <a:noFill/>
              <a:miter lim="800000"/>
              <a:headEnd/>
              <a:tailEnd/>
            </a:ln>
          </p:spPr>
          <p:txBody>
            <a:bodyPr anchor="ctr">
              <a:spAutoFit/>
            </a:bodyPr>
            <a:lstStyle/>
            <a:p>
              <a:pPr algn="just">
                <a:lnSpc>
                  <a:spcPct val="150000"/>
                </a:lnSpc>
              </a:pPr>
              <a:r>
                <a:rPr lang="en-US" sz="2800" b="0">
                  <a:latin typeface="Times New Roman" pitchFamily="18" charset="0"/>
                  <a:cs typeface="Times New Roman" pitchFamily="18" charset="0"/>
                </a:rPr>
                <a:t>Hence it is essential that the knife used in slaughtering of animals should be sharp. </a:t>
              </a:r>
            </a:p>
          </p:txBody>
        </p:sp>
        <p:pic>
          <p:nvPicPr>
            <p:cNvPr id="60422" name="Picture 4"/>
            <p:cNvPicPr>
              <a:picLocks noChangeAspect="1" noChangeArrowheads="1"/>
            </p:cNvPicPr>
            <p:nvPr/>
          </p:nvPicPr>
          <p:blipFill>
            <a:blip r:embed="rId2"/>
            <a:srcRect/>
            <a:stretch>
              <a:fillRect/>
            </a:stretch>
          </p:blipFill>
          <p:spPr bwMode="auto">
            <a:xfrm>
              <a:off x="2286000" y="4800600"/>
              <a:ext cx="2285999" cy="1808892"/>
            </a:xfrm>
            <a:prstGeom prst="rect">
              <a:avLst/>
            </a:prstGeom>
            <a:noFill/>
            <a:ln w="9525">
              <a:noFill/>
              <a:miter lim="800000"/>
              <a:headEnd/>
              <a:tailEnd/>
            </a:ln>
          </p:spPr>
        </p:pic>
      </p:grpSp>
      <p:pic>
        <p:nvPicPr>
          <p:cNvPr id="60420" name="Picture 5"/>
          <p:cNvPicPr>
            <a:picLocks noChangeAspect="1" noChangeArrowheads="1"/>
          </p:cNvPicPr>
          <p:nvPr/>
        </p:nvPicPr>
        <p:blipFill>
          <a:blip r:embed="rId3"/>
          <a:srcRect/>
          <a:stretch>
            <a:fillRect/>
          </a:stretch>
        </p:blipFill>
        <p:spPr bwMode="auto">
          <a:xfrm>
            <a:off x="5486400" y="1905000"/>
            <a:ext cx="3371850" cy="2390775"/>
          </a:xfrm>
          <a:prstGeom prst="rect">
            <a:avLst/>
          </a:prstGeom>
          <a:noFill/>
          <a:ln w="9525">
            <a:noFill/>
            <a:miter lim="800000"/>
            <a:headEnd/>
            <a:tailEnd/>
          </a:ln>
        </p:spPr>
      </p:pic>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flipH="1">
            <a:off x="533400" y="304800"/>
            <a:ext cx="8077200" cy="2219325"/>
          </a:xfrm>
          <a:prstGeom prst="rect">
            <a:avLst/>
          </a:prstGeom>
          <a:noFill/>
          <a:ln w="9525">
            <a:noFill/>
            <a:miter lim="800000"/>
            <a:headEnd/>
            <a:tailEnd/>
          </a:ln>
        </p:spPr>
        <p:txBody>
          <a:bodyPr anchor="ctr">
            <a:spAutoFit/>
          </a:bodyPr>
          <a:lstStyle/>
          <a:p>
            <a:pPr algn="just">
              <a:lnSpc>
                <a:spcPct val="150000"/>
              </a:lnSpc>
            </a:pPr>
            <a:r>
              <a:rPr lang="en-US" sz="3200" b="0">
                <a:latin typeface="Times New Roman" pitchFamily="18" charset="0"/>
                <a:cs typeface="Times New Roman" pitchFamily="18" charset="0"/>
              </a:rPr>
              <a:t>The cut by the blade during shaving </a:t>
            </a:r>
            <a:r>
              <a:rPr lang="en-US" sz="3200" b="0">
                <a:solidFill>
                  <a:srgbClr val="FF0000"/>
                </a:solidFill>
                <a:latin typeface="Times New Roman" pitchFamily="18" charset="0"/>
                <a:cs typeface="Times New Roman" pitchFamily="18" charset="0"/>
              </a:rPr>
              <a:t>bleeds very little</a:t>
            </a:r>
            <a:r>
              <a:rPr lang="en-US" sz="3200" b="0">
                <a:latin typeface="Times New Roman" pitchFamily="18" charset="0"/>
                <a:cs typeface="Times New Roman" pitchFamily="18" charset="0"/>
              </a:rPr>
              <a:t> as only tiny capillaries are cut and we feel the pain only after the perception of our brain.</a:t>
            </a:r>
          </a:p>
        </p:txBody>
      </p:sp>
      <p:pic>
        <p:nvPicPr>
          <p:cNvPr id="61443" name="Picture 3"/>
          <p:cNvPicPr>
            <a:picLocks noChangeAspect="1" noChangeArrowheads="1"/>
          </p:cNvPicPr>
          <p:nvPr/>
        </p:nvPicPr>
        <p:blipFill>
          <a:blip r:embed="rId2"/>
          <a:srcRect/>
          <a:stretch>
            <a:fillRect/>
          </a:stretch>
        </p:blipFill>
        <p:spPr bwMode="auto">
          <a:xfrm>
            <a:off x="2743200" y="2981325"/>
            <a:ext cx="4762500" cy="3571875"/>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flipH="1">
            <a:off x="304800" y="296863"/>
            <a:ext cx="8382000" cy="3786187"/>
          </a:xfrm>
          <a:prstGeom prst="rect">
            <a:avLst/>
          </a:prstGeom>
          <a:noFill/>
          <a:ln w="9525">
            <a:noFill/>
            <a:miter lim="800000"/>
            <a:headEnd/>
            <a:tailEnd/>
          </a:ln>
        </p:spPr>
        <p:txBody>
          <a:bodyPr anchor="ctr">
            <a:spAutoFit/>
          </a:bodyPr>
          <a:lstStyle/>
          <a:p>
            <a:pPr algn="just">
              <a:lnSpc>
                <a:spcPct val="150000"/>
              </a:lnSpc>
            </a:pPr>
            <a:r>
              <a:rPr lang="en-US" sz="3200" b="0">
                <a:latin typeface="Times New Roman" pitchFamily="18" charset="0"/>
                <a:cs typeface="Times New Roman" pitchFamily="18" charset="0"/>
              </a:rPr>
              <a:t>With animals, the cut severs four major blood vessels in the neck, through them so much blood is lost so quickly that the animal faints</a:t>
            </a:r>
            <a:r>
              <a:rPr lang="ar-KW" sz="3200" b="0">
                <a:latin typeface="Times New Roman" pitchFamily="18" charset="0"/>
                <a:cs typeface="Times New Roman" pitchFamily="18" charset="0"/>
              </a:rPr>
              <a:t> </a:t>
            </a:r>
            <a:r>
              <a:rPr lang="ar-KW" sz="2400">
                <a:latin typeface="Simplified Arabic" pitchFamily="18" charset="-78"/>
                <a:cs typeface="Simplified Arabic" pitchFamily="18" charset="-78"/>
              </a:rPr>
              <a:t>يغمى عليه </a:t>
            </a:r>
            <a:r>
              <a:rPr lang="en-US" sz="3200" b="0">
                <a:latin typeface="Times New Roman" pitchFamily="18" charset="0"/>
                <a:cs typeface="Times New Roman" pitchFamily="18" charset="0"/>
              </a:rPr>
              <a:t>and the sensation of pain in the sensory center of the animal's brain is abolished.</a:t>
            </a:r>
          </a:p>
        </p:txBody>
      </p:sp>
      <p:pic>
        <p:nvPicPr>
          <p:cNvPr id="62467" name="Picture 5"/>
          <p:cNvPicPr>
            <a:picLocks noChangeAspect="1" noChangeArrowheads="1"/>
          </p:cNvPicPr>
          <p:nvPr/>
        </p:nvPicPr>
        <p:blipFill>
          <a:blip r:embed="rId2"/>
          <a:srcRect/>
          <a:stretch>
            <a:fillRect/>
          </a:stretch>
        </p:blipFill>
        <p:spPr bwMode="auto">
          <a:xfrm>
            <a:off x="1447800" y="4267200"/>
            <a:ext cx="2901950" cy="2176463"/>
          </a:xfrm>
          <a:prstGeom prst="rect">
            <a:avLst/>
          </a:prstGeom>
          <a:noFill/>
          <a:ln w="9525">
            <a:noFill/>
            <a:miter lim="800000"/>
            <a:headEnd/>
            <a:tailEnd/>
          </a:ln>
        </p:spPr>
      </p:pic>
      <p:pic>
        <p:nvPicPr>
          <p:cNvPr id="62468" name="Picture 6"/>
          <p:cNvPicPr>
            <a:picLocks noChangeAspect="1" noChangeArrowheads="1"/>
          </p:cNvPicPr>
          <p:nvPr/>
        </p:nvPicPr>
        <p:blipFill>
          <a:blip r:embed="rId3"/>
          <a:srcRect/>
          <a:stretch>
            <a:fillRect/>
          </a:stretch>
        </p:blipFill>
        <p:spPr bwMode="auto">
          <a:xfrm>
            <a:off x="4343400" y="4419600"/>
            <a:ext cx="914400" cy="184785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85800" y="1219200"/>
            <a:ext cx="8001000" cy="646113"/>
          </a:xfrm>
          <a:prstGeom prst="rect">
            <a:avLst/>
          </a:prstGeom>
          <a:noFill/>
          <a:ln w="9525">
            <a:noFill/>
            <a:miter lim="800000"/>
            <a:headEnd/>
            <a:tailEnd/>
          </a:ln>
        </p:spPr>
        <p:txBody>
          <a:bodyPr>
            <a:spAutoFit/>
          </a:bodyPr>
          <a:lstStyle/>
          <a:p>
            <a:pPr algn="just">
              <a:lnSpc>
                <a:spcPct val="150000"/>
              </a:lnSpc>
              <a:spcBef>
                <a:spcPts val="600"/>
              </a:spcBef>
              <a:buFont typeface="Courier New" pitchFamily="49" charset="0"/>
              <a:buChar char="o"/>
            </a:pPr>
            <a:r>
              <a:rPr lang="en-US" sz="2400" b="0">
                <a:latin typeface="Calibri" pitchFamily="34" charset="0"/>
              </a:rPr>
              <a:t> Introduction</a:t>
            </a:r>
          </a:p>
        </p:txBody>
      </p:sp>
      <p:sp>
        <p:nvSpPr>
          <p:cNvPr id="6" name="Rectangle 5"/>
          <p:cNvSpPr>
            <a:spLocks noChangeArrowheads="1"/>
          </p:cNvSpPr>
          <p:nvPr/>
        </p:nvSpPr>
        <p:spPr bwMode="auto">
          <a:xfrm>
            <a:off x="685800" y="2133600"/>
            <a:ext cx="8001000" cy="587375"/>
          </a:xfrm>
          <a:prstGeom prst="rect">
            <a:avLst/>
          </a:prstGeom>
          <a:noFill/>
          <a:ln w="9525">
            <a:noFill/>
            <a:miter lim="800000"/>
            <a:headEnd/>
            <a:tailEnd/>
          </a:ln>
        </p:spPr>
        <p:txBody>
          <a:bodyPr>
            <a:spAutoFit/>
          </a:bodyPr>
          <a:lstStyle/>
          <a:p>
            <a:pPr algn="just">
              <a:lnSpc>
                <a:spcPct val="150000"/>
              </a:lnSpc>
              <a:spcBef>
                <a:spcPts val="600"/>
              </a:spcBef>
              <a:buFont typeface="Courier New" pitchFamily="49" charset="0"/>
              <a:buChar char="o"/>
            </a:pPr>
            <a:r>
              <a:rPr lang="en-US" sz="2400" b="0">
                <a:latin typeface="Calibri" pitchFamily="34" charset="0"/>
              </a:rPr>
              <a:t>  A glance on the religious requirements</a:t>
            </a:r>
            <a:r>
              <a:rPr lang="ar-KW" sz="2400" b="0">
                <a:latin typeface="Calibri" pitchFamily="34" charset="0"/>
              </a:rPr>
              <a:t> </a:t>
            </a:r>
            <a:r>
              <a:rPr lang="en-US" sz="2400" b="0">
                <a:latin typeface="Times New Roman" pitchFamily="18" charset="0"/>
                <a:cs typeface="Times New Roman" pitchFamily="18" charset="0"/>
              </a:rPr>
              <a:t>on food.</a:t>
            </a:r>
            <a:r>
              <a:rPr lang="en-US" sz="2400" b="0">
                <a:latin typeface="Calibri" pitchFamily="34" charset="0"/>
              </a:rPr>
              <a:t> </a:t>
            </a:r>
            <a:endParaRPr lang="en-MY" sz="2400" b="0">
              <a:latin typeface="Calibri" pitchFamily="34" charset="0"/>
            </a:endParaRPr>
          </a:p>
        </p:txBody>
      </p:sp>
      <p:sp>
        <p:nvSpPr>
          <p:cNvPr id="7" name="Rectangle 6"/>
          <p:cNvSpPr>
            <a:spLocks noChangeArrowheads="1"/>
          </p:cNvSpPr>
          <p:nvPr/>
        </p:nvSpPr>
        <p:spPr bwMode="auto">
          <a:xfrm>
            <a:off x="685800" y="2995613"/>
            <a:ext cx="8001000" cy="1143000"/>
          </a:xfrm>
          <a:prstGeom prst="rect">
            <a:avLst/>
          </a:prstGeom>
          <a:noFill/>
          <a:ln w="9525">
            <a:noFill/>
            <a:miter lim="800000"/>
            <a:headEnd/>
            <a:tailEnd/>
          </a:ln>
        </p:spPr>
        <p:txBody>
          <a:bodyPr>
            <a:spAutoFit/>
          </a:bodyPr>
          <a:lstStyle/>
          <a:p>
            <a:pPr marL="342900" indent="-342900" algn="just">
              <a:lnSpc>
                <a:spcPct val="150000"/>
              </a:lnSpc>
              <a:buFont typeface="Courier New" pitchFamily="49" charset="0"/>
              <a:buChar char="o"/>
            </a:pPr>
            <a:r>
              <a:rPr lang="en-US" sz="2400" b="0">
                <a:latin typeface="Calibri" pitchFamily="34" charset="0"/>
              </a:rPr>
              <a:t> Religious slaughtering verses non-religious or secular slaughtering methods</a:t>
            </a:r>
          </a:p>
        </p:txBody>
      </p:sp>
      <p:sp>
        <p:nvSpPr>
          <p:cNvPr id="9" name="Rectangle 8"/>
          <p:cNvSpPr>
            <a:spLocks noChangeArrowheads="1"/>
          </p:cNvSpPr>
          <p:nvPr/>
        </p:nvSpPr>
        <p:spPr bwMode="auto">
          <a:xfrm>
            <a:off x="685800" y="4419600"/>
            <a:ext cx="8001000" cy="646113"/>
          </a:xfrm>
          <a:prstGeom prst="rect">
            <a:avLst/>
          </a:prstGeom>
          <a:noFill/>
          <a:ln w="9525">
            <a:noFill/>
            <a:miter lim="800000"/>
            <a:headEnd/>
            <a:tailEnd/>
          </a:ln>
        </p:spPr>
        <p:txBody>
          <a:bodyPr>
            <a:spAutoFit/>
          </a:bodyPr>
          <a:lstStyle/>
          <a:p>
            <a:pPr algn="just">
              <a:lnSpc>
                <a:spcPct val="150000"/>
              </a:lnSpc>
              <a:spcBef>
                <a:spcPts val="600"/>
              </a:spcBef>
              <a:buFont typeface="Courier New" pitchFamily="49" charset="0"/>
              <a:buChar char="o"/>
            </a:pPr>
            <a:r>
              <a:rPr lang="en-US" sz="2400" b="0">
                <a:latin typeface="Calibri" pitchFamily="34" charset="0"/>
              </a:rPr>
              <a:t> Conclusions</a:t>
            </a:r>
          </a:p>
        </p:txBody>
      </p:sp>
      <p:sp>
        <p:nvSpPr>
          <p:cNvPr id="10" name="Rectangle 9"/>
          <p:cNvSpPr>
            <a:spLocks noChangeArrowheads="1"/>
          </p:cNvSpPr>
          <p:nvPr/>
        </p:nvSpPr>
        <p:spPr bwMode="auto">
          <a:xfrm>
            <a:off x="685800" y="5181600"/>
            <a:ext cx="8001000" cy="646113"/>
          </a:xfrm>
          <a:prstGeom prst="rect">
            <a:avLst/>
          </a:prstGeom>
          <a:noFill/>
          <a:ln w="9525">
            <a:noFill/>
            <a:miter lim="800000"/>
            <a:headEnd/>
            <a:tailEnd/>
          </a:ln>
        </p:spPr>
        <p:txBody>
          <a:bodyPr>
            <a:spAutoFit/>
          </a:bodyPr>
          <a:lstStyle/>
          <a:p>
            <a:pPr algn="just">
              <a:lnSpc>
                <a:spcPct val="150000"/>
              </a:lnSpc>
              <a:spcBef>
                <a:spcPts val="600"/>
              </a:spcBef>
              <a:buFont typeface="Courier New" pitchFamily="49" charset="0"/>
              <a:buChar char="o"/>
            </a:pPr>
            <a:r>
              <a:rPr lang="en-US" sz="2400" b="0">
                <a:latin typeface="Calibri" pitchFamily="34" charset="0"/>
              </a:rPr>
              <a:t> Recommendations</a:t>
            </a:r>
          </a:p>
        </p:txBody>
      </p:sp>
      <p:sp>
        <p:nvSpPr>
          <p:cNvPr id="14" name="Title 1"/>
          <p:cNvSpPr>
            <a:spLocks noGrp="1"/>
          </p:cNvSpPr>
          <p:nvPr>
            <p:ph type="title"/>
          </p:nvPr>
        </p:nvSpPr>
        <p:spPr>
          <a:xfrm>
            <a:off x="457200" y="142852"/>
            <a:ext cx="8229600" cy="720000"/>
          </a:xfrm>
        </p:spPr>
        <p:txBody>
          <a:bodyPr>
            <a:normAutofit fontScale="90000"/>
          </a:bodyPr>
          <a:lstStyle/>
          <a:p>
            <a:pPr algn="l">
              <a:lnSpc>
                <a:spcPct val="150000"/>
              </a:lnSpc>
              <a:spcBef>
                <a:spcPts val="600"/>
              </a:spcBef>
            </a:pPr>
            <a:r>
              <a:rPr lang="en-US" dirty="0" smtClean="0">
                <a:solidFill>
                  <a:schemeClr val="tx1">
                    <a:lumMod val="75000"/>
                    <a:lumOff val="25000"/>
                  </a:schemeClr>
                </a:solidFill>
                <a:latin typeface="Calibri" pitchFamily="34" charset="0"/>
              </a:rPr>
              <a:t>Outline</a:t>
            </a:r>
            <a:endParaRPr lang="en-US" dirty="0">
              <a:solidFill>
                <a:schemeClr val="tx1">
                  <a:lumMod val="75000"/>
                  <a:lumOff val="25000"/>
                </a:schemeClr>
              </a:solidFill>
              <a:latin typeface="Calibri" pitchFamily="34" charset="0"/>
            </a:endParaRPr>
          </a:p>
        </p:txBody>
      </p:sp>
      <p:sp>
        <p:nvSpPr>
          <p:cNvPr id="15" name="Rectangle 14"/>
          <p:cNvSpPr/>
          <p:nvPr/>
        </p:nvSpPr>
        <p:spPr>
          <a:xfrm>
            <a:off x="-32" y="1000108"/>
            <a:ext cx="918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5629520" y="1000108"/>
            <a:ext cx="180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7415470" y="1000108"/>
            <a:ext cx="1800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32" y="1000108"/>
            <a:ext cx="360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18" descr="Halal Sciences Academy - Transparency.png"/>
          <p:cNvPicPr>
            <a:picLocks noChangeAspect="1"/>
          </p:cNvPicPr>
          <p:nvPr/>
        </p:nvPicPr>
        <p:blipFill>
          <a:blip r:embed="rId2" cstate="print"/>
          <a:stretch>
            <a:fillRect/>
          </a:stretch>
        </p:blipFill>
        <p:spPr>
          <a:xfrm>
            <a:off x="7143768" y="6211148"/>
            <a:ext cx="1578885" cy="504000"/>
          </a:xfrm>
          <a:prstGeom prst="rect">
            <a:avLst/>
          </a:prstGeom>
        </p:spPr>
      </p:pic>
      <p:sp>
        <p:nvSpPr>
          <p:cNvPr id="20" name="TextBox 12"/>
          <p:cNvSpPr txBox="1"/>
          <p:nvPr/>
        </p:nvSpPr>
        <p:spPr>
          <a:xfrm>
            <a:off x="214282" y="6382100"/>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76200"/>
            <a:ext cx="8229600" cy="533400"/>
          </a:xfrm>
          <a:solidFill>
            <a:srgbClr val="0070C0"/>
          </a:solidFill>
        </p:spPr>
        <p:txBody>
          <a:bodyPr/>
          <a:lstStyle/>
          <a:p>
            <a:r>
              <a:rPr lang="en-US" sz="2800" smtClean="0">
                <a:solidFill>
                  <a:schemeClr val="bg1"/>
                </a:solidFill>
                <a:latin typeface="Calibri" pitchFamily="34" charset="0"/>
              </a:rPr>
              <a:t>Conclusions</a:t>
            </a:r>
          </a:p>
        </p:txBody>
      </p:sp>
      <p:sp>
        <p:nvSpPr>
          <p:cNvPr id="6" name="Rectangle 5"/>
          <p:cNvSpPr>
            <a:spLocks noChangeArrowheads="1"/>
          </p:cNvSpPr>
          <p:nvPr/>
        </p:nvSpPr>
        <p:spPr bwMode="auto">
          <a:xfrm>
            <a:off x="304800" y="685800"/>
            <a:ext cx="8382000" cy="5842000"/>
          </a:xfrm>
          <a:prstGeom prst="rect">
            <a:avLst/>
          </a:prstGeom>
          <a:noFill/>
          <a:ln w="9525">
            <a:noFill/>
            <a:miter lim="800000"/>
            <a:headEnd/>
            <a:tailEnd/>
          </a:ln>
        </p:spPr>
        <p:txBody>
          <a:bodyPr>
            <a:spAutoFit/>
          </a:bodyPr>
          <a:lstStyle/>
          <a:p>
            <a:pPr marL="514350" indent="-514350" algn="just">
              <a:lnSpc>
                <a:spcPct val="150000"/>
              </a:lnSpc>
              <a:buFont typeface="Arial" charset="0"/>
              <a:buAutoNum type="arabicPeriod"/>
            </a:pPr>
            <a:r>
              <a:rPr lang="en-US" sz="2800" b="0">
                <a:latin typeface="Calibri" pitchFamily="34" charset="0"/>
              </a:rPr>
              <a:t>Stunning methods definitely jeopardize the religious requirements of slaughter.</a:t>
            </a:r>
          </a:p>
          <a:p>
            <a:pPr marL="514350" indent="-514350" algn="just">
              <a:lnSpc>
                <a:spcPct val="150000"/>
              </a:lnSpc>
              <a:buFont typeface="Arial" charset="0"/>
              <a:buAutoNum type="arabicPeriod"/>
            </a:pPr>
            <a:r>
              <a:rPr lang="en-US" sz="2800" b="0">
                <a:latin typeface="Calibri" pitchFamily="34" charset="0"/>
              </a:rPr>
              <a:t>We can see by now that: </a:t>
            </a:r>
            <a:r>
              <a:rPr lang="en-US" sz="2800" b="0" i="1" u="sng">
                <a:latin typeface="Calibri" pitchFamily="34" charset="0"/>
              </a:rPr>
              <a:t>Method of slaughtering </a:t>
            </a:r>
            <a:r>
              <a:rPr lang="en-US" sz="2800" b="0">
                <a:latin typeface="Calibri" pitchFamily="34" charset="0"/>
              </a:rPr>
              <a:t>is of great importance to animal welfare, meat safety &amp; hygiene and has significant impact on human health.</a:t>
            </a:r>
          </a:p>
          <a:p>
            <a:pPr marL="514350" indent="-514350" algn="just">
              <a:lnSpc>
                <a:spcPct val="150000"/>
              </a:lnSpc>
              <a:buFont typeface="Arial" charset="0"/>
              <a:buAutoNum type="arabicPeriod"/>
            </a:pPr>
            <a:r>
              <a:rPr lang="en-US" sz="2800" b="0">
                <a:latin typeface="Calibri" pitchFamily="34" charset="0"/>
              </a:rPr>
              <a:t>Seculars claim that: Human health &amp; Animal Welfare are not linked with religious prohibitions.</a:t>
            </a:r>
          </a:p>
          <a:p>
            <a:pPr marL="514350" indent="-514350" algn="just">
              <a:lnSpc>
                <a:spcPct val="150000"/>
              </a:lnSpc>
              <a:buFont typeface="Arial" charset="0"/>
              <a:buAutoNum type="arabicPeriod"/>
            </a:pPr>
            <a:r>
              <a:rPr lang="en-US" sz="2800" b="0">
                <a:latin typeface="Calibri" pitchFamily="34" charset="0"/>
              </a:rPr>
              <a:t>Many religious prohibitions were found to be linked to human health and animal welfare.</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838200"/>
            <a:ext cx="8610600" cy="5078413"/>
          </a:xfrm>
          <a:prstGeom prst="rect">
            <a:avLst/>
          </a:prstGeom>
          <a:noFill/>
          <a:ln w="9525">
            <a:noFill/>
            <a:miter lim="800000"/>
            <a:headEnd/>
            <a:tailEnd/>
          </a:ln>
        </p:spPr>
        <p:txBody>
          <a:bodyPr>
            <a:spAutoFit/>
          </a:bodyPr>
          <a:lstStyle/>
          <a:p>
            <a:pPr marL="457200" indent="-457200" algn="just">
              <a:lnSpc>
                <a:spcPct val="150000"/>
              </a:lnSpc>
              <a:buFont typeface="Arial" charset="0"/>
              <a:buAutoNum type="arabicPeriod"/>
            </a:pPr>
            <a:r>
              <a:rPr lang="en-US" sz="2400" b="0">
                <a:latin typeface="Calibri" pitchFamily="34" charset="0"/>
              </a:rPr>
              <a:t>Establishment of well </a:t>
            </a:r>
            <a:r>
              <a:rPr lang="en-US" sz="2400">
                <a:latin typeface="Calibri" pitchFamily="34" charset="0"/>
              </a:rPr>
              <a:t>Dedicated Halal Law</a:t>
            </a:r>
            <a:r>
              <a:rPr lang="en-US" sz="2400" b="0">
                <a:latin typeface="Calibri" pitchFamily="34" charset="0"/>
              </a:rPr>
              <a:t> in importing countries.</a:t>
            </a:r>
          </a:p>
          <a:p>
            <a:pPr marL="457200" indent="-457200" algn="just">
              <a:lnSpc>
                <a:spcPct val="150000"/>
              </a:lnSpc>
              <a:buFont typeface="Arial" charset="0"/>
              <a:buAutoNum type="arabicPeriod"/>
            </a:pPr>
            <a:r>
              <a:rPr lang="en-US" sz="2400" b="0">
                <a:latin typeface="Calibri" pitchFamily="34" charset="0"/>
              </a:rPr>
              <a:t>Circulate </a:t>
            </a:r>
            <a:r>
              <a:rPr lang="en-US" sz="2400">
                <a:latin typeface="Calibri" pitchFamily="34" charset="0"/>
              </a:rPr>
              <a:t>Halal  Standards and Requirements </a:t>
            </a:r>
            <a:r>
              <a:rPr lang="en-US" sz="2400" b="0">
                <a:latin typeface="Calibri" pitchFamily="34" charset="0"/>
              </a:rPr>
              <a:t>of importing countries.</a:t>
            </a:r>
          </a:p>
          <a:p>
            <a:pPr marL="457200" indent="-457200" algn="just">
              <a:lnSpc>
                <a:spcPct val="150000"/>
              </a:lnSpc>
              <a:buFont typeface="Arial" charset="0"/>
              <a:buAutoNum type="arabicPeriod"/>
            </a:pPr>
            <a:r>
              <a:rPr lang="en-US" sz="2400">
                <a:latin typeface="Calibri" pitchFamily="34" charset="0"/>
              </a:rPr>
              <a:t>Unifications of Fatwas </a:t>
            </a:r>
            <a:r>
              <a:rPr lang="en-US" sz="2400" b="0">
                <a:latin typeface="Calibri" pitchFamily="34" charset="0"/>
              </a:rPr>
              <a:t>on Halal issues based on firm religious evidences. </a:t>
            </a:r>
          </a:p>
          <a:p>
            <a:pPr marL="457200" indent="-457200" algn="just">
              <a:lnSpc>
                <a:spcPct val="150000"/>
              </a:lnSpc>
              <a:buFont typeface="Arial" charset="0"/>
              <a:buAutoNum type="arabicPeriod"/>
            </a:pPr>
            <a:r>
              <a:rPr lang="en-US" sz="2400" b="0">
                <a:latin typeface="Calibri" pitchFamily="34" charset="0"/>
              </a:rPr>
              <a:t>Spread </a:t>
            </a:r>
            <a:r>
              <a:rPr lang="en-US" sz="2400">
                <a:latin typeface="Calibri" pitchFamily="34" charset="0"/>
              </a:rPr>
              <a:t>Halal Education </a:t>
            </a:r>
            <a:r>
              <a:rPr lang="en-US" sz="2400" b="0">
                <a:latin typeface="Calibri" pitchFamily="34" charset="0"/>
              </a:rPr>
              <a:t>among consumers in importing countries.</a:t>
            </a:r>
          </a:p>
          <a:p>
            <a:pPr marL="457200" indent="-457200" algn="just">
              <a:lnSpc>
                <a:spcPct val="150000"/>
              </a:lnSpc>
              <a:buFont typeface="Arial" charset="0"/>
              <a:buAutoNum type="arabicPeriod"/>
            </a:pPr>
            <a:r>
              <a:rPr lang="en-US" sz="2400">
                <a:latin typeface="Calibri" pitchFamily="34" charset="0"/>
              </a:rPr>
              <a:t>Label</a:t>
            </a:r>
            <a:r>
              <a:rPr lang="en-US" sz="2400" b="0">
                <a:latin typeface="Calibri" pitchFamily="34" charset="0"/>
              </a:rPr>
              <a:t> clearly on the packed meat if it was stunned or not</a:t>
            </a:r>
          </a:p>
        </p:txBody>
      </p:sp>
      <p:sp>
        <p:nvSpPr>
          <p:cNvPr id="64515" name="Rectangle 2"/>
          <p:cNvSpPr>
            <a:spLocks noGrp="1" noChangeArrowheads="1"/>
          </p:cNvSpPr>
          <p:nvPr>
            <p:ph type="title"/>
          </p:nvPr>
        </p:nvSpPr>
        <p:spPr>
          <a:xfrm>
            <a:off x="457200" y="76200"/>
            <a:ext cx="8229600" cy="563563"/>
          </a:xfrm>
          <a:solidFill>
            <a:srgbClr val="0070C0"/>
          </a:solidFill>
        </p:spPr>
        <p:txBody>
          <a:bodyPr/>
          <a:lstStyle/>
          <a:p>
            <a:r>
              <a:rPr lang="en-US" sz="2800" smtClean="0">
                <a:solidFill>
                  <a:schemeClr val="bg1"/>
                </a:solidFill>
                <a:latin typeface="Calibri" pitchFamily="34" charset="0"/>
              </a:rPr>
              <a:t>Recommendations</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152400" y="838200"/>
            <a:ext cx="8763000" cy="4894263"/>
          </a:xfrm>
          <a:prstGeom prst="rect">
            <a:avLst/>
          </a:prstGeom>
          <a:noFill/>
          <a:ln w="9525">
            <a:noFill/>
            <a:miter lim="800000"/>
            <a:headEnd/>
            <a:tailEnd/>
          </a:ln>
        </p:spPr>
        <p:txBody>
          <a:bodyPr>
            <a:spAutoFit/>
          </a:bodyPr>
          <a:lstStyle/>
          <a:p>
            <a:pPr algn="just">
              <a:lnSpc>
                <a:spcPct val="200000"/>
              </a:lnSpc>
            </a:pPr>
            <a:r>
              <a:rPr lang="en-US" sz="2800" b="0">
                <a:solidFill>
                  <a:srgbClr val="0070C0"/>
                </a:solidFill>
                <a:latin typeface="Calibri" pitchFamily="34" charset="0"/>
              </a:rPr>
              <a:t>On the basis of what have been said on the use of stunning</a:t>
            </a:r>
            <a:endParaRPr lang="fr-FR" sz="2800" b="0">
              <a:solidFill>
                <a:srgbClr val="0070C0"/>
              </a:solidFill>
              <a:latin typeface="Calibri" pitchFamily="34" charset="0"/>
            </a:endParaRPr>
          </a:p>
          <a:p>
            <a:pPr algn="just">
              <a:lnSpc>
                <a:spcPct val="200000"/>
              </a:lnSpc>
            </a:pPr>
            <a:r>
              <a:rPr lang="en-US" sz="2800" b="0">
                <a:latin typeface="Calibri" pitchFamily="34" charset="0"/>
              </a:rPr>
              <a:t>It is better not to resort to any method of loss of consciousness; we should close the door of its discussion once and for all; as if we opened it both lawful and unlawful things will  be entered.</a:t>
            </a:r>
          </a:p>
          <a:p>
            <a:endParaRPr lang="en-US" sz="3200"/>
          </a:p>
        </p:txBody>
      </p:sp>
      <p:sp>
        <p:nvSpPr>
          <p:cNvPr id="65539" name="Rectangle 2"/>
          <p:cNvSpPr>
            <a:spLocks noGrp="1" noChangeArrowheads="1"/>
          </p:cNvSpPr>
          <p:nvPr>
            <p:ph type="title"/>
          </p:nvPr>
        </p:nvSpPr>
        <p:spPr>
          <a:xfrm>
            <a:off x="457200" y="76200"/>
            <a:ext cx="8229600" cy="563563"/>
          </a:xfrm>
          <a:solidFill>
            <a:srgbClr val="0070C0"/>
          </a:solidFill>
        </p:spPr>
        <p:txBody>
          <a:bodyPr/>
          <a:lstStyle/>
          <a:p>
            <a:r>
              <a:rPr lang="en-US" sz="2800" smtClean="0">
                <a:solidFill>
                  <a:schemeClr val="bg1"/>
                </a:solidFill>
                <a:latin typeface="Calibri" pitchFamily="34" charset="0"/>
              </a:rPr>
              <a:t>Finally</a:t>
            </a:r>
          </a:p>
        </p:txBody>
      </p:sp>
      <p:sp>
        <p:nvSpPr>
          <p:cNvPr id="7" name="Rectangle 6"/>
          <p:cNvSpPr>
            <a:spLocks noChangeArrowheads="1"/>
          </p:cNvSpPr>
          <p:nvPr/>
        </p:nvSpPr>
        <p:spPr bwMode="auto">
          <a:xfrm>
            <a:off x="76200" y="6477000"/>
            <a:ext cx="8763000" cy="4616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en-US" sz="1200" b="0" dirty="0">
                <a:solidFill>
                  <a:srgbClr val="0000FF"/>
                </a:solidFill>
                <a:latin typeface="Times New Roman" pitchFamily="18" charset="0"/>
                <a:cs typeface="Times New Roman" pitchFamily="18" charset="0"/>
              </a:rPr>
              <a:t>* </a:t>
            </a:r>
            <a:r>
              <a:rPr lang="en-US" sz="1200" b="0" dirty="0">
                <a:solidFill>
                  <a:srgbClr val="0070C0"/>
                </a:solidFill>
                <a:latin typeface="Calibri" pitchFamily="34" charset="0"/>
                <a:cs typeface="Calibri" pitchFamily="34" charset="0"/>
              </a:rPr>
              <a:t>Sheikh. Nasser bin Abdullah Al </a:t>
            </a:r>
            <a:r>
              <a:rPr lang="en-US" sz="1200" b="0" dirty="0" err="1">
                <a:solidFill>
                  <a:srgbClr val="0070C0"/>
                </a:solidFill>
                <a:latin typeface="Calibri" pitchFamily="34" charset="0"/>
                <a:cs typeface="Calibri" pitchFamily="34" charset="0"/>
              </a:rPr>
              <a:t>Maiman</a:t>
            </a:r>
            <a:r>
              <a:rPr lang="en-US" sz="1200" b="0" dirty="0">
                <a:solidFill>
                  <a:srgbClr val="0070C0"/>
                </a:solidFill>
                <a:latin typeface="Calibri" pitchFamily="34" charset="0"/>
                <a:cs typeface="Calibri" pitchFamily="34" charset="0"/>
              </a:rPr>
              <a:t>, Prof. </a:t>
            </a:r>
            <a:r>
              <a:rPr lang="en-US" sz="1200" b="0" dirty="0">
                <a:solidFill>
                  <a:srgbClr val="0000FF"/>
                </a:solidFill>
                <a:latin typeface="Times New Roman" pitchFamily="18" charset="0"/>
                <a:cs typeface="Times New Roman" pitchFamily="18" charset="0"/>
              </a:rPr>
              <a:t>of Higher Islamic Studies, Umm Al-</a:t>
            </a:r>
            <a:r>
              <a:rPr lang="en-US" sz="1200" b="0" dirty="0" err="1">
                <a:solidFill>
                  <a:srgbClr val="0000FF"/>
                </a:solidFill>
                <a:latin typeface="Times New Roman" pitchFamily="18" charset="0"/>
                <a:cs typeface="Times New Roman" pitchFamily="18" charset="0"/>
              </a:rPr>
              <a:t>Qura</a:t>
            </a:r>
            <a:r>
              <a:rPr lang="en-US" sz="1200" b="0" dirty="0">
                <a:solidFill>
                  <a:srgbClr val="0000FF"/>
                </a:solidFill>
                <a:latin typeface="Times New Roman" pitchFamily="18" charset="0"/>
                <a:cs typeface="Times New Roman" pitchFamily="18" charset="0"/>
              </a:rPr>
              <a:t> University, </a:t>
            </a:r>
            <a:r>
              <a:rPr lang="en-US" sz="1200" b="0" dirty="0" err="1">
                <a:solidFill>
                  <a:srgbClr val="0000FF"/>
                </a:solidFill>
                <a:latin typeface="Times New Roman" pitchFamily="18" charset="0"/>
                <a:cs typeface="Times New Roman" pitchFamily="18" charset="0"/>
              </a:rPr>
              <a:t>Makkah</a:t>
            </a:r>
            <a:r>
              <a:rPr lang="en-US" sz="1200" b="0" dirty="0">
                <a:solidFill>
                  <a:srgbClr val="0000FF"/>
                </a:solidFill>
                <a:latin typeface="Times New Roman" pitchFamily="18" charset="0"/>
                <a:cs typeface="Times New Roman" pitchFamily="18" charset="0"/>
              </a:rPr>
              <a:t>, and a member of the </a:t>
            </a:r>
            <a:r>
              <a:rPr lang="en-US" sz="1200" b="0" dirty="0" err="1">
                <a:solidFill>
                  <a:srgbClr val="0000FF"/>
                </a:solidFill>
                <a:latin typeface="Times New Roman" pitchFamily="18" charset="0"/>
                <a:cs typeface="Times New Roman" pitchFamily="18" charset="0"/>
              </a:rPr>
              <a:t>Shura</a:t>
            </a:r>
            <a:r>
              <a:rPr lang="en-US" sz="1200" b="0" dirty="0">
                <a:solidFill>
                  <a:srgbClr val="0000FF"/>
                </a:solidFill>
                <a:latin typeface="Times New Roman" pitchFamily="18" charset="0"/>
                <a:cs typeface="Times New Roman" pitchFamily="18" charset="0"/>
              </a:rPr>
              <a:t> Council, Saudi Arabia</a:t>
            </a:r>
            <a:endParaRPr lang="fr-FR" sz="1200" b="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p:cNvPicPr>
            <a:picLocks noChangeAspect="1" noChangeArrowheads="1"/>
          </p:cNvPicPr>
          <p:nvPr/>
        </p:nvPicPr>
        <p:blipFill>
          <a:blip r:embed="rId2"/>
          <a:srcRect/>
          <a:stretch>
            <a:fillRect/>
          </a:stretch>
        </p:blipFill>
        <p:spPr bwMode="auto">
          <a:xfrm>
            <a:off x="1922463" y="-428779"/>
            <a:ext cx="4968000" cy="7715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2"/>
          <a:srcRect/>
          <a:stretch>
            <a:fillRect/>
          </a:stretch>
        </p:blipFill>
        <p:spPr bwMode="auto">
          <a:xfrm>
            <a:off x="2262188" y="-194869"/>
            <a:ext cx="4320000" cy="7695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KW"/>
          </a:p>
        </p:txBody>
      </p:sp>
      <p:pic>
        <p:nvPicPr>
          <p:cNvPr id="68611" name="Picture 2"/>
          <p:cNvPicPr>
            <a:picLocks noChangeAspect="1" noChangeArrowheads="1"/>
          </p:cNvPicPr>
          <p:nvPr/>
        </p:nvPicPr>
        <p:blipFill>
          <a:blip r:embed="rId2"/>
          <a:srcRect/>
          <a:stretch>
            <a:fillRect/>
          </a:stretch>
        </p:blipFill>
        <p:spPr bwMode="auto">
          <a:xfrm>
            <a:off x="2252826" y="-209481"/>
            <a:ext cx="4248000" cy="7567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381000" y="0"/>
            <a:ext cx="8534400" cy="6908800"/>
          </a:xfrm>
          <a:prstGeom prst="rect">
            <a:avLst/>
          </a:prstGeom>
          <a:noFill/>
          <a:ln w="9525">
            <a:noFill/>
            <a:miter lim="800000"/>
            <a:headEnd/>
            <a:tailEnd/>
          </a:ln>
        </p:spPr>
        <p:txBody>
          <a:bodyPr>
            <a:spAutoFit/>
          </a:bodyPr>
          <a:lstStyle/>
          <a:p>
            <a:pPr>
              <a:spcAft>
                <a:spcPts val="600"/>
              </a:spcAft>
            </a:pPr>
            <a:r>
              <a:rPr lang="en-US" sz="1400"/>
              <a:t>References:</a:t>
            </a:r>
          </a:p>
          <a:p>
            <a:pPr>
              <a:spcAft>
                <a:spcPts val="600"/>
              </a:spcAft>
            </a:pPr>
            <a:r>
              <a:rPr lang="en-US" sz="1400" b="0" baseline="30000"/>
              <a:t>1</a:t>
            </a:r>
            <a:r>
              <a:rPr lang="en-US" sz="1400" b="0"/>
              <a:t>V. Sante, G. Le Pottier, T. Astruc, M. Mouchonie`re, and X. Fernandez) 2000(. Effect of Stunning Current Frequency on Carcass Downgrading and Meat Quality of Turkey. Poultry Science 79:1208–1214.</a:t>
            </a:r>
          </a:p>
          <a:p>
            <a:pPr>
              <a:spcAft>
                <a:spcPts val="600"/>
              </a:spcAft>
            </a:pPr>
            <a:r>
              <a:rPr lang="en-US" sz="1400" b="0" baseline="30000"/>
              <a:t>2</a:t>
            </a:r>
            <a:r>
              <a:rPr lang="en-US" sz="1400" b="0"/>
              <a:t>Rizwan Khalid of Bristol University.</a:t>
            </a:r>
          </a:p>
          <a:p>
            <a:pPr>
              <a:spcAft>
                <a:spcPts val="600"/>
              </a:spcAft>
            </a:pPr>
            <a:r>
              <a:rPr lang="en-US" sz="1400" b="0" baseline="30000"/>
              <a:t>3</a:t>
            </a:r>
            <a:r>
              <a:rPr lang="en-US" sz="1400" b="0"/>
              <a:t>Gregory N.G. &amp; Wotton S.B. (1990). Effect of stunning on spontaneous physical activity and evoked activity in the brain. British Poultry Science. 31: 215-220.</a:t>
            </a:r>
          </a:p>
          <a:p>
            <a:pPr>
              <a:spcAft>
                <a:spcPts val="600"/>
              </a:spcAft>
            </a:pPr>
            <a:r>
              <a:rPr lang="en-US" sz="1400" b="0" baseline="30000"/>
              <a:t>4</a:t>
            </a:r>
            <a:r>
              <a:rPr lang="en-US" sz="1400" b="0"/>
              <a:t>Gregory, N. G., and S. B. Wotton (1987). Effect of electrical stunning on the electroencephalogram in chickens. Br. Vet. J.: 143, 175-183.</a:t>
            </a:r>
          </a:p>
          <a:p>
            <a:pPr>
              <a:spcAft>
                <a:spcPts val="600"/>
              </a:spcAft>
            </a:pPr>
            <a:r>
              <a:rPr lang="en-US" sz="1400" b="0" baseline="30000"/>
              <a:t>5</a:t>
            </a:r>
            <a:r>
              <a:rPr lang="en-US" sz="1400" b="0"/>
              <a:t>S. Prinz, G. Van Oijen, F. Ehinger, A. Coenen and W. Bessei (2010). Electroencephalograms and physical reflexes of broilers after electrical waterbath stunning using an alternating current. Poult Sci. 89:1265-1274. </a:t>
            </a:r>
          </a:p>
          <a:p>
            <a:pPr>
              <a:spcAft>
                <a:spcPts val="600"/>
              </a:spcAft>
            </a:pPr>
            <a:r>
              <a:rPr lang="en-US" sz="1400" b="0" baseline="30000"/>
              <a:t>6</a:t>
            </a:r>
            <a:r>
              <a:rPr lang="en-US" sz="1400" b="0"/>
              <a:t>Kettlewell, P.J. and Hallworth R.N. (1990). Review paper, Electrical stunning of chickens. J. agric. Engng Res. 47, 139-151.</a:t>
            </a:r>
          </a:p>
          <a:p>
            <a:pPr>
              <a:spcAft>
                <a:spcPts val="600"/>
              </a:spcAft>
            </a:pPr>
            <a:r>
              <a:rPr lang="en-US" sz="1400" b="0" baseline="30000"/>
              <a:t>7</a:t>
            </a:r>
            <a:r>
              <a:rPr lang="en-US" sz="1400" b="0"/>
              <a:t>M. Mouchoniere` RE, G. Le Pottier, and X. Fernandez (1999). The Effect of Current Frequency During Waterbath Stunning on the Physical Recovery and Rate and Extent of Bleed Out in Turkeys. Poultry Science 77:485–489. </a:t>
            </a:r>
          </a:p>
          <a:p>
            <a:pPr>
              <a:spcAft>
                <a:spcPts val="600"/>
              </a:spcAft>
            </a:pPr>
            <a:r>
              <a:rPr lang="en-US" sz="1400" b="0" baseline="30000"/>
              <a:t>8</a:t>
            </a:r>
            <a:r>
              <a:rPr lang="en-US" sz="1400" b="0"/>
              <a:t> Regulations:  Council regulations (EC) No 1099/2009 of 24 September 2009 on the protection of animals at the time of killing. Official Journal of the European Union. </a:t>
            </a:r>
            <a:r>
              <a:rPr lang="en-US" sz="1400" b="0" u="sng">
                <a:hlinkClick r:id="rId2"/>
              </a:rPr>
              <a:t>http://eur-lex.europa.eu/JOHtml.do?uri=OJ:L:2011:040:SOM:EN:HTML</a:t>
            </a:r>
            <a:r>
              <a:rPr lang="en-US" sz="1400" b="0"/>
              <a:t> </a:t>
            </a:r>
          </a:p>
          <a:p>
            <a:pPr>
              <a:spcAft>
                <a:spcPts val="600"/>
              </a:spcAft>
            </a:pPr>
            <a:r>
              <a:rPr lang="en-US" sz="1400" b="0" baseline="30000"/>
              <a:t>9</a:t>
            </a:r>
            <a:r>
              <a:rPr lang="en-US" sz="1400" b="0"/>
              <a:t>Gregory, N. G., L. J. Wilkins, and S. B. Wotton, (1991). Effect of electrical stunning frequency on ventricular fibrillation, downgrading and broken bones in broilers, hens and quails. Br. Vet. J. 147:71–77.</a:t>
            </a:r>
          </a:p>
          <a:p>
            <a:pPr rtl="1">
              <a:spcAft>
                <a:spcPts val="600"/>
              </a:spcAft>
            </a:pPr>
            <a:r>
              <a:rPr lang="ar-KW" sz="1400" b="0"/>
              <a:t>الموسوعة الفقهية، الجزء التاسع والثلاثون، ص 324، وزارة الأوقاف والشئون الإسلامية، دولة الكويت.</a:t>
            </a:r>
            <a:r>
              <a:rPr lang="ar-KW" sz="1400" b="0" baseline="30000"/>
              <a:t> 10</a:t>
            </a:r>
            <a:endParaRPr lang="en-US" sz="1400" b="0"/>
          </a:p>
          <a:p>
            <a:pPr>
              <a:spcAft>
                <a:spcPts val="600"/>
              </a:spcAft>
            </a:pPr>
            <a:r>
              <a:rPr lang="en-US" sz="1400" b="0" baseline="30000"/>
              <a:t>11</a:t>
            </a:r>
            <a:r>
              <a:rPr lang="en-US" sz="1400" b="0"/>
              <a:t> Sayda A. M. Ali, Hyder O. Abdalla, and Ibrahim M. Mahgoub: Effect of slaughtering methods on the keeping quality of broilers chickens meat (email: </a:t>
            </a:r>
            <a:r>
              <a:rPr lang="en-US" sz="1400" b="0" u="sng">
                <a:hlinkClick r:id="rId3"/>
              </a:rPr>
              <a:t>saydamhmmd@yahoo.com</a:t>
            </a:r>
            <a:r>
              <a:rPr lang="en-US" sz="1400" b="0"/>
              <a:t>)</a:t>
            </a:r>
          </a:p>
          <a:p>
            <a:pPr>
              <a:spcAft>
                <a:spcPts val="600"/>
              </a:spcAft>
            </a:pPr>
            <a:r>
              <a:rPr lang="en-US" sz="1400" b="0" baseline="30000"/>
              <a:t>12</a:t>
            </a:r>
            <a:r>
              <a:rPr lang="ar-KW" sz="1400" b="0"/>
              <a:t>البخاري : الشركة (2488) , ومسلم : الأضاحي (1968), والترمذي: الأحكام والفوائد (1491), والنسائي: الضحايا (4410), وأبو داود: الضحايا (2821), وأحمد (3/463</a:t>
            </a:r>
            <a:r>
              <a:rPr lang="en-US" sz="1400" b="0"/>
              <a:t>).</a:t>
            </a:r>
          </a:p>
          <a:p>
            <a:pPr>
              <a:spcAft>
                <a:spcPts val="600"/>
              </a:spcAft>
            </a:pPr>
            <a:r>
              <a:rPr lang="en-US" sz="1400" b="0" baseline="30000"/>
              <a:t>13</a:t>
            </a:r>
            <a:r>
              <a:rPr lang="en-US" sz="1400" b="0"/>
              <a:t>Zabh Halal VS. Stunning Method, By:  Dr Jawad Hidmi (PhD)</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70659" name="Picture 4"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70660" name="Text Box 4"/>
          <p:cNvSpPr txBox="1">
            <a:spLocks noChangeArrowheads="1"/>
          </p:cNvSpPr>
          <p:nvPr/>
        </p:nvSpPr>
        <p:spPr bwMode="auto">
          <a:xfrm>
            <a:off x="142868" y="2574925"/>
            <a:ext cx="3429000" cy="708025"/>
          </a:xfrm>
          <a:prstGeom prst="rect">
            <a:avLst/>
          </a:prstGeom>
          <a:noFill/>
          <a:ln w="254000">
            <a:noFill/>
            <a:miter lim="800000"/>
            <a:headEnd/>
            <a:tailEnd/>
          </a:ln>
        </p:spPr>
        <p:txBody>
          <a:bodyPr>
            <a:spAutoFit/>
          </a:bodyPr>
          <a:lstStyle/>
          <a:p>
            <a:pPr algn="ctr" rtl="1"/>
            <a:r>
              <a:rPr lang="ar-SA" sz="2000" dirty="0">
                <a:solidFill>
                  <a:srgbClr val="0070C0"/>
                </a:solidFill>
                <a:latin typeface="Times New Roman" pitchFamily="18" charset="0"/>
                <a:ea typeface="MS PGothic" pitchFamily="34" charset="-128"/>
                <a:cs typeface="Simplified Arabic" pitchFamily="18" charset="-78"/>
              </a:rPr>
              <a:t>سبحنك اللهم وبحمدك أشهد أن لا إله إلا أنت، أستغفرك وأتوب إليك</a:t>
            </a:r>
            <a:endParaRPr lang="en-US" sz="2000" dirty="0">
              <a:solidFill>
                <a:srgbClr val="0070C0"/>
              </a:solidFill>
              <a:latin typeface="Times New Roman" pitchFamily="18" charset="0"/>
              <a:ea typeface="MS PGothic" pitchFamily="34" charset="-128"/>
              <a:cs typeface="Simplified Arabic" pitchFamily="18" charset="-78"/>
            </a:endParaRPr>
          </a:p>
        </p:txBody>
      </p:sp>
      <p:sp>
        <p:nvSpPr>
          <p:cNvPr id="70662"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a:solidFill>
                  <a:srgbClr val="0070C0"/>
                </a:solidFill>
                <a:latin typeface="Times New Roman" pitchFamily="18" charset="0"/>
                <a:ea typeface="MS PGothic" pitchFamily="34" charset="-128"/>
                <a:cs typeface="Simplified Arabic" pitchFamily="18" charset="-78"/>
              </a:rPr>
              <a:t>د. هاني منصور المزيدي </a:t>
            </a:r>
          </a:p>
          <a:p>
            <a:pPr algn="ctr"/>
            <a:r>
              <a:rPr lang="ar-KW">
                <a:solidFill>
                  <a:srgbClr val="0070C0"/>
                </a:solidFill>
                <a:latin typeface="Times New Roman" pitchFamily="18" charset="0"/>
                <a:ea typeface="MS PGothic" pitchFamily="34" charset="-128"/>
                <a:cs typeface="Simplified Arabic" pitchFamily="18" charset="-78"/>
              </a:rPr>
              <a:t>مع الأخ أمجد محبوب في أستراليا سنة 1981</a:t>
            </a:r>
            <a:endParaRPr lang="en-US">
              <a:solidFill>
                <a:srgbClr val="0070C0"/>
              </a:solidFill>
              <a:latin typeface="Times New Roman" pitchFamily="18" charset="0"/>
              <a:ea typeface="MS PGothic" pitchFamily="34" charset="-128"/>
              <a:cs typeface="Simplified Arabic" pitchFamily="18" charset="-78"/>
            </a:endParaRPr>
          </a:p>
        </p:txBody>
      </p:sp>
      <p:sp>
        <p:nvSpPr>
          <p:cNvPr id="9" name="Rectangle 8"/>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dirty="0">
                <a:solidFill>
                  <a:srgbClr val="0070C0"/>
                </a:solidFill>
                <a:latin typeface="Arial" pitchFamily="34" charset="0"/>
                <a:ea typeface="ＭＳ Ｐゴシック" pitchFamily="34" charset="-128"/>
                <a:cs typeface="+mj-cs"/>
              </a:rPr>
              <a:t>Dr. Hani </a:t>
            </a:r>
            <a:r>
              <a:rPr lang="en-US" dirty="0" err="1">
                <a:solidFill>
                  <a:srgbClr val="0070C0"/>
                </a:solidFill>
                <a:latin typeface="Arial" pitchFamily="34" charset="0"/>
                <a:ea typeface="ＭＳ Ｐゴシック" pitchFamily="34" charset="-128"/>
                <a:cs typeface="+mj-cs"/>
              </a:rPr>
              <a:t>Mansour</a:t>
            </a:r>
            <a:r>
              <a:rPr lang="en-US" dirty="0">
                <a:solidFill>
                  <a:srgbClr val="0070C0"/>
                </a:solidFill>
                <a:latin typeface="Arial" pitchFamily="34" charset="0"/>
                <a:ea typeface="ＭＳ Ｐゴシック" pitchFamily="34" charset="-128"/>
                <a:cs typeface="+mj-cs"/>
              </a:rPr>
              <a:t> Al-</a:t>
            </a:r>
            <a:r>
              <a:rPr lang="en-US" dirty="0" err="1">
                <a:solidFill>
                  <a:srgbClr val="0070C0"/>
                </a:solidFill>
                <a:latin typeface="Arial" pitchFamily="34" charset="0"/>
                <a:ea typeface="ＭＳ Ｐゴシック" pitchFamily="34" charset="-128"/>
                <a:cs typeface="+mj-cs"/>
              </a:rPr>
              <a:t>Mazeedi</a:t>
            </a:r>
            <a:endParaRPr lang="en-US" dirty="0">
              <a:solidFill>
                <a:srgbClr val="0070C0"/>
              </a:solidFill>
              <a:latin typeface="Arial" pitchFamily="34" charset="0"/>
              <a:ea typeface="ＭＳ Ｐゴシック" pitchFamily="34" charset="-128"/>
              <a:cs typeface="+mj-cs"/>
            </a:endParaRPr>
          </a:p>
          <a:p>
            <a:pPr algn="ctr">
              <a:defRPr/>
            </a:pPr>
            <a:r>
              <a:rPr lang="en-US" dirty="0">
                <a:solidFill>
                  <a:srgbClr val="0070C0"/>
                </a:solidFill>
                <a:latin typeface="Arial" pitchFamily="34" charset="0"/>
                <a:ea typeface="ＭＳ Ｐゴシック" pitchFamily="34" charset="-128"/>
                <a:cs typeface="+mj-cs"/>
              </a:rPr>
              <a:t>With brother </a:t>
            </a:r>
            <a:r>
              <a:rPr lang="en-US" dirty="0" err="1">
                <a:solidFill>
                  <a:srgbClr val="0070C0"/>
                </a:solidFill>
                <a:latin typeface="Arial" pitchFamily="34" charset="0"/>
                <a:ea typeface="ＭＳ Ｐゴシック" pitchFamily="34" charset="-128"/>
                <a:cs typeface="+mj-cs"/>
              </a:rPr>
              <a:t>Amjad</a:t>
            </a:r>
            <a:r>
              <a:rPr lang="en-US" dirty="0">
                <a:solidFill>
                  <a:srgbClr val="0070C0"/>
                </a:solidFill>
                <a:latin typeface="Arial" pitchFamily="34" charset="0"/>
                <a:ea typeface="ＭＳ Ｐゴシック" pitchFamily="34" charset="-128"/>
                <a:cs typeface="+mj-cs"/>
              </a:rPr>
              <a:t> </a:t>
            </a:r>
            <a:r>
              <a:rPr lang="en-US" dirty="0" err="1">
                <a:solidFill>
                  <a:srgbClr val="0070C0"/>
                </a:solidFill>
                <a:latin typeface="Arial" pitchFamily="34" charset="0"/>
                <a:ea typeface="ＭＳ Ｐゴシック" pitchFamily="34" charset="-128"/>
                <a:cs typeface="+mj-cs"/>
              </a:rPr>
              <a:t>Mahboob</a:t>
            </a:r>
            <a:r>
              <a:rPr lang="en-US" dirty="0">
                <a:solidFill>
                  <a:srgbClr val="0070C0"/>
                </a:solidFill>
                <a:latin typeface="Arial" pitchFamily="34" charset="0"/>
                <a:ea typeface="ＭＳ Ｐゴシック" pitchFamily="34" charset="-128"/>
                <a:cs typeface="+mj-cs"/>
              </a:rPr>
              <a:t> in Australia in 1981</a:t>
            </a:r>
          </a:p>
        </p:txBody>
      </p:sp>
      <p:sp>
        <p:nvSpPr>
          <p:cNvPr id="70664"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a:ea typeface="MS PGothic" pitchFamily="34" charset="-128"/>
              </a:rPr>
              <a:t>شكراً لاستماعكم</a:t>
            </a:r>
            <a:endParaRPr lang="en-US" sz="4400">
              <a:ea typeface="MS PGothic" pitchFamily="34" charset="-128"/>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a:srcRect/>
          <a:stretch>
            <a:fillRect/>
          </a:stretch>
        </p:blipFill>
        <p:spPr bwMode="auto">
          <a:xfrm>
            <a:off x="6446838" y="2324107"/>
            <a:ext cx="2684462" cy="2176463"/>
          </a:xfrm>
          <a:prstGeom prst="rect">
            <a:avLst/>
          </a:prstGeom>
          <a:noFill/>
          <a:ln w="9525">
            <a:noFill/>
            <a:miter lim="800000"/>
            <a:headEnd/>
            <a:tailEnd/>
          </a:ln>
        </p:spPr>
      </p:pic>
      <p:sp>
        <p:nvSpPr>
          <p:cNvPr id="8" name="Rectangle 1"/>
          <p:cNvSpPr>
            <a:spLocks noChangeArrowheads="1"/>
          </p:cNvSpPr>
          <p:nvPr/>
        </p:nvSpPr>
        <p:spPr bwMode="auto">
          <a:xfrm flipH="1">
            <a:off x="381000" y="2174875"/>
            <a:ext cx="7239000" cy="660400"/>
          </a:xfrm>
          <a:prstGeom prst="rect">
            <a:avLst/>
          </a:prstGeom>
          <a:noFill/>
          <a:ln w="9525">
            <a:noFill/>
            <a:miter lim="800000"/>
            <a:headEnd/>
            <a:tailEnd/>
          </a:ln>
        </p:spPr>
        <p:txBody>
          <a:bodyPr anchor="ctr">
            <a:spAutoFit/>
          </a:bodyPr>
          <a:lstStyle/>
          <a:p>
            <a:pPr algn="just">
              <a:lnSpc>
                <a:spcPct val="150000"/>
              </a:lnSpc>
            </a:pPr>
            <a:r>
              <a:rPr lang="en-US" sz="2800" b="0">
                <a:solidFill>
                  <a:srgbClr val="0033CC"/>
                </a:solidFill>
                <a:latin typeface="Times New Roman" pitchFamily="18" charset="0"/>
                <a:cs typeface="Times New Roman" pitchFamily="18" charset="0"/>
              </a:rPr>
              <a:t>1) Religious requirements</a:t>
            </a:r>
          </a:p>
        </p:txBody>
      </p:sp>
      <p:sp>
        <p:nvSpPr>
          <p:cNvPr id="9" name="Rectangle 1"/>
          <p:cNvSpPr>
            <a:spLocks noChangeArrowheads="1"/>
          </p:cNvSpPr>
          <p:nvPr/>
        </p:nvSpPr>
        <p:spPr bwMode="auto">
          <a:xfrm flipH="1">
            <a:off x="381000" y="2936875"/>
            <a:ext cx="7239000" cy="660400"/>
          </a:xfrm>
          <a:prstGeom prst="rect">
            <a:avLst/>
          </a:prstGeom>
          <a:noFill/>
          <a:ln w="9525">
            <a:noFill/>
            <a:miter lim="800000"/>
            <a:headEnd/>
            <a:tailEnd/>
          </a:ln>
        </p:spPr>
        <p:txBody>
          <a:bodyPr anchor="ctr">
            <a:spAutoFit/>
          </a:bodyPr>
          <a:lstStyle/>
          <a:p>
            <a:pPr algn="just">
              <a:lnSpc>
                <a:spcPct val="150000"/>
              </a:lnSpc>
            </a:pPr>
            <a:r>
              <a:rPr lang="en-US" sz="2800" b="0">
                <a:solidFill>
                  <a:srgbClr val="0033CC"/>
                </a:solidFill>
                <a:latin typeface="Times New Roman" pitchFamily="18" charset="0"/>
                <a:cs typeface="Times New Roman" pitchFamily="18" charset="0"/>
              </a:rPr>
              <a:t>2) Human’s safety &amp; health</a:t>
            </a:r>
          </a:p>
        </p:txBody>
      </p:sp>
      <p:sp>
        <p:nvSpPr>
          <p:cNvPr id="10" name="Rectangle 1"/>
          <p:cNvSpPr>
            <a:spLocks noChangeArrowheads="1"/>
          </p:cNvSpPr>
          <p:nvPr/>
        </p:nvSpPr>
        <p:spPr bwMode="auto">
          <a:xfrm flipH="1">
            <a:off x="381000" y="3775075"/>
            <a:ext cx="7239000" cy="660400"/>
          </a:xfrm>
          <a:prstGeom prst="rect">
            <a:avLst/>
          </a:prstGeom>
          <a:noFill/>
          <a:ln w="9525">
            <a:noFill/>
            <a:miter lim="800000"/>
            <a:headEnd/>
            <a:tailEnd/>
          </a:ln>
        </p:spPr>
        <p:txBody>
          <a:bodyPr anchor="ctr">
            <a:spAutoFit/>
          </a:bodyPr>
          <a:lstStyle/>
          <a:p>
            <a:pPr algn="just">
              <a:lnSpc>
                <a:spcPct val="150000"/>
              </a:lnSpc>
            </a:pPr>
            <a:r>
              <a:rPr lang="en-US" sz="2800" b="0">
                <a:solidFill>
                  <a:srgbClr val="0033CC"/>
                </a:solidFill>
                <a:latin typeface="Times New Roman" pitchFamily="18" charset="0"/>
                <a:cs typeface="Times New Roman" pitchFamily="18" charset="0"/>
              </a:rPr>
              <a:t>3) Animal welfare, and</a:t>
            </a:r>
          </a:p>
        </p:txBody>
      </p:sp>
      <p:sp>
        <p:nvSpPr>
          <p:cNvPr id="9222" name="Rectangle 1"/>
          <p:cNvSpPr>
            <a:spLocks noChangeArrowheads="1"/>
          </p:cNvSpPr>
          <p:nvPr/>
        </p:nvSpPr>
        <p:spPr bwMode="auto">
          <a:xfrm flipH="1">
            <a:off x="457200" y="1000108"/>
            <a:ext cx="8001000" cy="1220788"/>
          </a:xfrm>
          <a:prstGeom prst="rect">
            <a:avLst/>
          </a:prstGeom>
          <a:noFill/>
          <a:ln w="9525">
            <a:noFill/>
            <a:miter lim="800000"/>
            <a:headEnd/>
            <a:tailEnd/>
          </a:ln>
        </p:spPr>
        <p:txBody>
          <a:bodyPr anchor="ctr">
            <a:spAutoFit/>
          </a:bodyPr>
          <a:lstStyle/>
          <a:p>
            <a:pPr algn="just">
              <a:lnSpc>
                <a:spcPct val="150000"/>
              </a:lnSpc>
            </a:pPr>
            <a:r>
              <a:rPr lang="en-US" sz="2600" b="0" dirty="0">
                <a:latin typeface="Times New Roman" pitchFamily="18" charset="0"/>
                <a:cs typeface="Times New Roman" pitchFamily="18" charset="0"/>
              </a:rPr>
              <a:t>There are four main themes that one must address when dealing with slaughtering of animals and birds for food:</a:t>
            </a:r>
          </a:p>
        </p:txBody>
      </p:sp>
      <p:sp>
        <p:nvSpPr>
          <p:cNvPr id="12" name="Rectangle 1"/>
          <p:cNvSpPr>
            <a:spLocks noChangeArrowheads="1"/>
          </p:cNvSpPr>
          <p:nvPr/>
        </p:nvSpPr>
        <p:spPr bwMode="auto">
          <a:xfrm flipH="1">
            <a:off x="381000" y="4357694"/>
            <a:ext cx="8458200" cy="1954213"/>
          </a:xfrm>
          <a:prstGeom prst="rect">
            <a:avLst/>
          </a:prstGeom>
          <a:noFill/>
          <a:ln w="9525">
            <a:noFill/>
            <a:miter lim="800000"/>
            <a:headEnd/>
            <a:tailEnd/>
          </a:ln>
        </p:spPr>
        <p:txBody>
          <a:bodyPr anchor="ctr">
            <a:spAutoFit/>
          </a:bodyPr>
          <a:lstStyle/>
          <a:p>
            <a:pPr algn="just">
              <a:lnSpc>
                <a:spcPct val="150000"/>
              </a:lnSpc>
            </a:pPr>
            <a:r>
              <a:rPr lang="en-US" sz="2800" b="0" dirty="0">
                <a:solidFill>
                  <a:srgbClr val="0033CC"/>
                </a:solidFill>
                <a:latin typeface="Times New Roman" pitchFamily="18" charset="0"/>
                <a:cs typeface="Times New Roman" pitchFamily="18" charset="0"/>
              </a:rPr>
              <a:t>4) To give some considerations that the raw material is alive, has a central nervous system, can express emotion states, and has biological components like humans.</a:t>
            </a:r>
            <a:endParaRPr lang="en-US" sz="2800" b="0" dirty="0">
              <a:solidFill>
                <a:srgbClr val="0033CC"/>
              </a:solidFill>
            </a:endParaRPr>
          </a:p>
        </p:txBody>
      </p:sp>
      <p:sp>
        <p:nvSpPr>
          <p:cNvPr id="11" name="Title 1"/>
          <p:cNvSpPr>
            <a:spLocks noGrp="1"/>
          </p:cNvSpPr>
          <p:nvPr>
            <p:ph type="title"/>
          </p:nvPr>
        </p:nvSpPr>
        <p:spPr>
          <a:xfrm>
            <a:off x="457200" y="142852"/>
            <a:ext cx="8229600" cy="720000"/>
          </a:xfrm>
        </p:spPr>
        <p:txBody>
          <a:bodyPr>
            <a:normAutofit fontScale="90000"/>
          </a:bodyPr>
          <a:lstStyle/>
          <a:p>
            <a:pPr algn="l">
              <a:lnSpc>
                <a:spcPct val="150000"/>
              </a:lnSpc>
              <a:spcBef>
                <a:spcPts val="600"/>
              </a:spcBef>
            </a:pPr>
            <a:r>
              <a:rPr lang="en-US" dirty="0" smtClean="0">
                <a:solidFill>
                  <a:schemeClr val="tx1">
                    <a:lumMod val="75000"/>
                    <a:lumOff val="25000"/>
                  </a:schemeClr>
                </a:solidFill>
                <a:latin typeface="Calibri" pitchFamily="34" charset="0"/>
              </a:rPr>
              <a:t>Introduction</a:t>
            </a:r>
            <a:endParaRPr lang="en-US" dirty="0">
              <a:solidFill>
                <a:schemeClr val="tx1">
                  <a:lumMod val="75000"/>
                  <a:lumOff val="25000"/>
                </a:schemeClr>
              </a:solidFill>
              <a:latin typeface="Calibri" pitchFamily="34" charset="0"/>
            </a:endParaRPr>
          </a:p>
        </p:txBody>
      </p:sp>
      <p:sp>
        <p:nvSpPr>
          <p:cNvPr id="13" name="Rectangle 12"/>
          <p:cNvSpPr/>
          <p:nvPr/>
        </p:nvSpPr>
        <p:spPr>
          <a:xfrm>
            <a:off x="-32" y="1000108"/>
            <a:ext cx="918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1000108"/>
            <a:ext cx="180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1000108"/>
            <a:ext cx="1800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1000108"/>
            <a:ext cx="360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descr="Halal Sciences Academy - Transparency.png"/>
          <p:cNvPicPr>
            <a:picLocks noChangeAspect="1"/>
          </p:cNvPicPr>
          <p:nvPr/>
        </p:nvPicPr>
        <p:blipFill>
          <a:blip r:embed="rId3" cstate="print"/>
          <a:stretch>
            <a:fillRect/>
          </a:stretch>
        </p:blipFill>
        <p:spPr>
          <a:xfrm>
            <a:off x="7143768" y="6211148"/>
            <a:ext cx="1578885" cy="504000"/>
          </a:xfrm>
          <a:prstGeom prst="rect">
            <a:avLst/>
          </a:prstGeom>
        </p:spPr>
      </p:pic>
      <p:sp>
        <p:nvSpPr>
          <p:cNvPr id="18" name="TextBox 12"/>
          <p:cNvSpPr txBox="1"/>
          <p:nvPr/>
        </p:nvSpPr>
        <p:spPr>
          <a:xfrm>
            <a:off x="214282" y="6382100"/>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304800" y="762000"/>
            <a:ext cx="7358063" cy="1384300"/>
          </a:xfrm>
          <a:prstGeom prst="rect">
            <a:avLst/>
          </a:prstGeom>
          <a:noFill/>
          <a:ln w="9525">
            <a:noFill/>
            <a:miter lim="800000"/>
            <a:headEnd/>
            <a:tailEnd/>
          </a:ln>
        </p:spPr>
        <p:txBody>
          <a:bodyPr>
            <a:spAutoFit/>
          </a:bodyPr>
          <a:lstStyle/>
          <a:p>
            <a:pPr algn="just">
              <a:lnSpc>
                <a:spcPct val="150000"/>
              </a:lnSpc>
            </a:pPr>
            <a:r>
              <a:rPr lang="en-US" sz="2800" b="0">
                <a:latin typeface="Times New Roman" pitchFamily="18" charset="0"/>
                <a:cs typeface="Times New Roman" pitchFamily="18" charset="0"/>
              </a:rPr>
              <a:t>Religious requirements on food are well expressed by prominent divine religions:</a:t>
            </a:r>
          </a:p>
        </p:txBody>
      </p:sp>
      <p:pic>
        <p:nvPicPr>
          <p:cNvPr id="10243" name="Picture 5"/>
          <p:cNvPicPr>
            <a:picLocks noChangeAspect="1" noChangeArrowheads="1"/>
          </p:cNvPicPr>
          <p:nvPr/>
        </p:nvPicPr>
        <p:blipFill>
          <a:blip r:embed="rId2"/>
          <a:srcRect/>
          <a:stretch>
            <a:fillRect/>
          </a:stretch>
        </p:blipFill>
        <p:spPr bwMode="auto">
          <a:xfrm>
            <a:off x="7820025" y="228600"/>
            <a:ext cx="1095375" cy="1314450"/>
          </a:xfrm>
          <a:prstGeom prst="rect">
            <a:avLst/>
          </a:prstGeom>
          <a:noFill/>
          <a:ln w="9525">
            <a:noFill/>
            <a:miter lim="800000"/>
            <a:headEnd/>
            <a:tailEnd/>
          </a:ln>
        </p:spPr>
      </p:pic>
      <p:sp>
        <p:nvSpPr>
          <p:cNvPr id="10244" name="Rectangle 11"/>
          <p:cNvSpPr>
            <a:spLocks noChangeArrowheads="1"/>
          </p:cNvSpPr>
          <p:nvPr/>
        </p:nvSpPr>
        <p:spPr bwMode="auto">
          <a:xfrm>
            <a:off x="7810500" y="1600200"/>
            <a:ext cx="1181100" cy="338138"/>
          </a:xfrm>
          <a:prstGeom prst="rect">
            <a:avLst/>
          </a:prstGeom>
          <a:solidFill>
            <a:srgbClr val="FF0000"/>
          </a:solidFill>
          <a:ln w="28575">
            <a:solidFill>
              <a:schemeClr val="tx1"/>
            </a:solidFill>
            <a:miter lim="800000"/>
            <a:headEnd/>
            <a:tailEnd/>
          </a:ln>
        </p:spPr>
        <p:txBody>
          <a:bodyPr>
            <a:spAutoFit/>
          </a:bodyPr>
          <a:lstStyle/>
          <a:p>
            <a:pPr algn="ctr"/>
            <a:r>
              <a:rPr lang="en-US" sz="1600">
                <a:solidFill>
                  <a:schemeClr val="bg1"/>
                </a:solidFill>
                <a:latin typeface="Times New Roman" pitchFamily="18" charset="0"/>
                <a:cs typeface="Times New Roman" pitchFamily="18" charset="0"/>
              </a:rPr>
              <a:t>Islam</a:t>
            </a:r>
          </a:p>
        </p:txBody>
      </p:sp>
      <p:sp>
        <p:nvSpPr>
          <p:cNvPr id="10245" name="Rectangle 11"/>
          <p:cNvSpPr>
            <a:spLocks noChangeArrowheads="1"/>
          </p:cNvSpPr>
          <p:nvPr/>
        </p:nvSpPr>
        <p:spPr bwMode="auto">
          <a:xfrm>
            <a:off x="7810500" y="2449513"/>
            <a:ext cx="1181100" cy="369887"/>
          </a:xfrm>
          <a:prstGeom prst="rect">
            <a:avLst/>
          </a:prstGeom>
          <a:solidFill>
            <a:srgbClr val="FF0000"/>
          </a:solidFill>
          <a:ln w="28575">
            <a:solidFill>
              <a:schemeClr val="tx1"/>
            </a:solidFill>
            <a:miter lim="800000"/>
            <a:headEnd/>
            <a:tailEnd/>
          </a:ln>
        </p:spPr>
        <p:txBody>
          <a:bodyPr>
            <a:spAutoFit/>
          </a:bodyPr>
          <a:lstStyle/>
          <a:p>
            <a:pPr algn="ctr"/>
            <a:r>
              <a:rPr lang="en-US">
                <a:solidFill>
                  <a:schemeClr val="bg1"/>
                </a:solidFill>
                <a:latin typeface="Times New Roman" pitchFamily="18" charset="0"/>
                <a:cs typeface="Times New Roman" pitchFamily="18" charset="0"/>
              </a:rPr>
              <a:t>Judaism</a:t>
            </a:r>
          </a:p>
        </p:txBody>
      </p:sp>
      <p:sp>
        <p:nvSpPr>
          <p:cNvPr id="10246" name="Rectangle 11"/>
          <p:cNvSpPr>
            <a:spLocks noChangeArrowheads="1"/>
          </p:cNvSpPr>
          <p:nvPr/>
        </p:nvSpPr>
        <p:spPr bwMode="auto">
          <a:xfrm>
            <a:off x="7810500" y="2054225"/>
            <a:ext cx="1181100" cy="307975"/>
          </a:xfrm>
          <a:prstGeom prst="rect">
            <a:avLst/>
          </a:prstGeom>
          <a:solidFill>
            <a:srgbClr val="FF0000"/>
          </a:solidFill>
          <a:ln w="28575">
            <a:solidFill>
              <a:schemeClr val="tx1"/>
            </a:solidFill>
            <a:miter lim="800000"/>
            <a:headEnd/>
            <a:tailEnd/>
          </a:ln>
        </p:spPr>
        <p:txBody>
          <a:bodyPr>
            <a:spAutoFit/>
          </a:bodyPr>
          <a:lstStyle/>
          <a:p>
            <a:pPr algn="ctr"/>
            <a:r>
              <a:rPr lang="en-US" sz="1400">
                <a:solidFill>
                  <a:schemeClr val="bg1"/>
                </a:solidFill>
                <a:latin typeface="Times New Roman" pitchFamily="18" charset="0"/>
                <a:cs typeface="Times New Roman" pitchFamily="18" charset="0"/>
              </a:rPr>
              <a:t>Christianity</a:t>
            </a:r>
          </a:p>
        </p:txBody>
      </p:sp>
      <p:sp>
        <p:nvSpPr>
          <p:cNvPr id="10247" name="Rectangle 1"/>
          <p:cNvSpPr>
            <a:spLocks noChangeArrowheads="1"/>
          </p:cNvSpPr>
          <p:nvPr/>
        </p:nvSpPr>
        <p:spPr bwMode="auto">
          <a:xfrm>
            <a:off x="171450" y="2286000"/>
            <a:ext cx="8743950" cy="523875"/>
          </a:xfrm>
          <a:prstGeom prst="rect">
            <a:avLst/>
          </a:prstGeom>
          <a:noFill/>
          <a:ln w="9525">
            <a:noFill/>
            <a:miter lim="800000"/>
            <a:headEnd/>
            <a:tailEnd/>
          </a:ln>
        </p:spPr>
        <p:txBody>
          <a:bodyPr>
            <a:spAutoFit/>
          </a:bodyPr>
          <a:lstStyle/>
          <a:p>
            <a:r>
              <a:rPr lang="en-US" sz="2800" b="0">
                <a:latin typeface="Times New Roman" pitchFamily="18" charset="0"/>
                <a:cs typeface="Times New Roman" pitchFamily="18" charset="0"/>
              </a:rPr>
              <a:t>These religions put great emphases on:  </a:t>
            </a:r>
            <a:endParaRPr lang="en-US" sz="2800" b="0"/>
          </a:p>
        </p:txBody>
      </p:sp>
      <p:pic>
        <p:nvPicPr>
          <p:cNvPr id="10248" name="Picture 3"/>
          <p:cNvPicPr>
            <a:picLocks noChangeAspect="1" noChangeArrowheads="1"/>
          </p:cNvPicPr>
          <p:nvPr/>
        </p:nvPicPr>
        <p:blipFill>
          <a:blip r:embed="rId3"/>
          <a:srcRect/>
          <a:stretch>
            <a:fillRect/>
          </a:stretch>
        </p:blipFill>
        <p:spPr bwMode="auto">
          <a:xfrm>
            <a:off x="6464300" y="4953000"/>
            <a:ext cx="1993900" cy="1368425"/>
          </a:xfrm>
          <a:prstGeom prst="rect">
            <a:avLst/>
          </a:prstGeom>
          <a:noFill/>
          <a:ln w="9525">
            <a:noFill/>
            <a:miter lim="800000"/>
            <a:headEnd/>
            <a:tailEnd/>
          </a:ln>
        </p:spPr>
      </p:pic>
      <p:pic>
        <p:nvPicPr>
          <p:cNvPr id="10249" name="Picture 4"/>
          <p:cNvPicPr>
            <a:picLocks noChangeAspect="1" noChangeArrowheads="1"/>
          </p:cNvPicPr>
          <p:nvPr/>
        </p:nvPicPr>
        <p:blipFill>
          <a:blip r:embed="rId4"/>
          <a:srcRect/>
          <a:stretch>
            <a:fillRect/>
          </a:stretch>
        </p:blipFill>
        <p:spPr bwMode="auto">
          <a:xfrm>
            <a:off x="3886200" y="4876800"/>
            <a:ext cx="1790700" cy="1076325"/>
          </a:xfrm>
          <a:prstGeom prst="rect">
            <a:avLst/>
          </a:prstGeom>
          <a:noFill/>
          <a:ln w="9525">
            <a:noFill/>
            <a:miter lim="800000"/>
            <a:headEnd/>
            <a:tailEnd/>
          </a:ln>
        </p:spPr>
      </p:pic>
      <p:sp>
        <p:nvSpPr>
          <p:cNvPr id="10250" name="Rectangle 1"/>
          <p:cNvSpPr>
            <a:spLocks noChangeArrowheads="1"/>
          </p:cNvSpPr>
          <p:nvPr/>
        </p:nvSpPr>
        <p:spPr bwMode="auto">
          <a:xfrm flipH="1">
            <a:off x="381000" y="152400"/>
            <a:ext cx="7377113" cy="523875"/>
          </a:xfrm>
          <a:prstGeom prst="rect">
            <a:avLst/>
          </a:prstGeom>
          <a:solidFill>
            <a:srgbClr val="00B050"/>
          </a:solidFill>
          <a:ln w="9525">
            <a:noFill/>
            <a:miter lim="800000"/>
            <a:headEnd/>
            <a:tailEnd/>
          </a:ln>
        </p:spPr>
        <p:txBody>
          <a:bodyPr anchor="ctr">
            <a:spAutoFit/>
          </a:bodyPr>
          <a:lstStyle/>
          <a:p>
            <a:pPr algn="just"/>
            <a:r>
              <a:rPr lang="en-US" sz="2800" b="0">
                <a:solidFill>
                  <a:schemeClr val="bg1"/>
                </a:solidFill>
                <a:latin typeface="Times New Roman" pitchFamily="18" charset="0"/>
                <a:cs typeface="Times New Roman" pitchFamily="18" charset="0"/>
              </a:rPr>
              <a:t>Religious requirements</a:t>
            </a:r>
          </a:p>
        </p:txBody>
      </p:sp>
      <p:sp>
        <p:nvSpPr>
          <p:cNvPr id="12" name="Rectangle 11"/>
          <p:cNvSpPr>
            <a:spLocks noChangeArrowheads="1"/>
          </p:cNvSpPr>
          <p:nvPr/>
        </p:nvSpPr>
        <p:spPr bwMode="auto">
          <a:xfrm>
            <a:off x="76200" y="2962275"/>
            <a:ext cx="9067800" cy="3762375"/>
          </a:xfrm>
          <a:prstGeom prst="rect">
            <a:avLst/>
          </a:prstGeom>
          <a:noFill/>
          <a:ln w="9525">
            <a:noFill/>
            <a:miter lim="800000"/>
            <a:headEnd/>
            <a:tailEnd/>
          </a:ln>
        </p:spPr>
        <p:txBody>
          <a:bodyPr>
            <a:spAutoFit/>
          </a:bodyPr>
          <a:lstStyle/>
          <a:p>
            <a:pPr>
              <a:lnSpc>
                <a:spcPct val="150000"/>
              </a:lnSpc>
              <a:spcAft>
                <a:spcPts val="1800"/>
              </a:spcAft>
            </a:pPr>
            <a:r>
              <a:rPr lang="en-US" sz="2400" b="0" baseline="30000">
                <a:solidFill>
                  <a:srgbClr val="0033CC"/>
                </a:solidFill>
                <a:latin typeface="Times New Roman" pitchFamily="18" charset="0"/>
                <a:cs typeface="Times New Roman" pitchFamily="18" charset="0"/>
              </a:rPr>
              <a:t>1</a:t>
            </a:r>
            <a:r>
              <a:rPr lang="en-US" sz="2400" b="0">
                <a:solidFill>
                  <a:srgbClr val="0033CC"/>
                </a:solidFill>
                <a:latin typeface="Times New Roman" pitchFamily="18" charset="0"/>
                <a:cs typeface="Times New Roman" pitchFamily="18" charset="0"/>
              </a:rPr>
              <a:t>to follow specific way when slaughter of sacrificial animals,</a:t>
            </a:r>
          </a:p>
          <a:p>
            <a:pPr>
              <a:lnSpc>
                <a:spcPct val="150000"/>
              </a:lnSpc>
              <a:spcAft>
                <a:spcPts val="1800"/>
              </a:spcAft>
            </a:pPr>
            <a:r>
              <a:rPr lang="en-US" sz="2400" b="0" baseline="30000">
                <a:solidFill>
                  <a:srgbClr val="0033CC"/>
                </a:solidFill>
                <a:latin typeface="Times New Roman" pitchFamily="18" charset="0"/>
                <a:cs typeface="Times New Roman" pitchFamily="18" charset="0"/>
              </a:rPr>
              <a:t>2 </a:t>
            </a:r>
            <a:r>
              <a:rPr lang="en-US" sz="2400" b="0">
                <a:solidFill>
                  <a:srgbClr val="0033CC"/>
                </a:solidFill>
                <a:latin typeface="Times New Roman" pitchFamily="18" charset="0"/>
                <a:cs typeface="Times New Roman" pitchFamily="18" charset="0"/>
              </a:rPr>
              <a:t>to follow humane methods in obtaining food from animals and birds </a:t>
            </a:r>
          </a:p>
          <a:p>
            <a:pPr>
              <a:lnSpc>
                <a:spcPct val="150000"/>
              </a:lnSpc>
              <a:spcAft>
                <a:spcPts val="1800"/>
              </a:spcAft>
            </a:pPr>
            <a:r>
              <a:rPr lang="en-US" sz="2400" b="0" baseline="30000">
                <a:solidFill>
                  <a:srgbClr val="0033CC"/>
                </a:solidFill>
                <a:latin typeface="Times New Roman" pitchFamily="18" charset="0"/>
                <a:cs typeface="Times New Roman" pitchFamily="18" charset="0"/>
              </a:rPr>
              <a:t>3</a:t>
            </a:r>
            <a:r>
              <a:rPr lang="en-US" sz="2400" b="0">
                <a:solidFill>
                  <a:srgbClr val="0033CC"/>
                </a:solidFill>
                <a:latin typeface="Times New Roman" pitchFamily="18" charset="0"/>
                <a:cs typeface="Times New Roman" pitchFamily="18" charset="0"/>
              </a:rPr>
              <a:t>not to eat pork, or dead meat</a:t>
            </a:r>
          </a:p>
          <a:p>
            <a:pPr>
              <a:lnSpc>
                <a:spcPct val="150000"/>
              </a:lnSpc>
              <a:spcAft>
                <a:spcPts val="1800"/>
              </a:spcAft>
            </a:pPr>
            <a:r>
              <a:rPr lang="en-US" sz="2400" b="0" baseline="30000">
                <a:solidFill>
                  <a:srgbClr val="0033CC"/>
                </a:solidFill>
                <a:latin typeface="Times New Roman" pitchFamily="18" charset="0"/>
                <a:cs typeface="Times New Roman" pitchFamily="18" charset="0"/>
              </a:rPr>
              <a:t>4</a:t>
            </a:r>
            <a:r>
              <a:rPr lang="en-US" sz="2400" b="0">
                <a:solidFill>
                  <a:srgbClr val="0033CC"/>
                </a:solidFill>
                <a:latin typeface="Times New Roman" pitchFamily="18" charset="0"/>
                <a:cs typeface="Times New Roman" pitchFamily="18" charset="0"/>
              </a:rPr>
              <a:t>not to eat blood, and</a:t>
            </a:r>
          </a:p>
          <a:p>
            <a:pPr>
              <a:lnSpc>
                <a:spcPct val="150000"/>
              </a:lnSpc>
              <a:spcAft>
                <a:spcPts val="1800"/>
              </a:spcAft>
            </a:pPr>
            <a:r>
              <a:rPr lang="en-US" sz="2300" b="0" baseline="30000">
                <a:solidFill>
                  <a:srgbClr val="0033CC"/>
                </a:solidFill>
                <a:latin typeface="Times New Roman" pitchFamily="18" charset="0"/>
                <a:cs typeface="Times New Roman" pitchFamily="18" charset="0"/>
              </a:rPr>
              <a:t>5</a:t>
            </a:r>
            <a:r>
              <a:rPr lang="en-US" sz="2300" b="0">
                <a:solidFill>
                  <a:srgbClr val="0033CC"/>
                </a:solidFill>
                <a:latin typeface="Times New Roman" pitchFamily="18" charset="0"/>
                <a:cs typeface="Times New Roman" pitchFamily="18" charset="0"/>
              </a:rPr>
              <a:t>to some extent, in some of these divine religions, to avoid drinking alcohol</a:t>
            </a:r>
            <a:endParaRPr lang="en-US" sz="2300" b="0">
              <a:solidFill>
                <a:srgbClr val="0033CC"/>
              </a:solidFill>
            </a:endParaRPr>
          </a:p>
        </p:txBody>
      </p:sp>
      <p:cxnSp>
        <p:nvCxnSpPr>
          <p:cNvPr id="10252" name="Curved Connector 2"/>
          <p:cNvCxnSpPr>
            <a:cxnSpLocks noChangeShapeType="1"/>
          </p:cNvCxnSpPr>
          <p:nvPr/>
        </p:nvCxnSpPr>
        <p:spPr bwMode="auto">
          <a:xfrm flipV="1">
            <a:off x="5676900" y="1770063"/>
            <a:ext cx="2081213" cy="168275"/>
          </a:xfrm>
          <a:prstGeom prst="curvedConnector3">
            <a:avLst>
              <a:gd name="adj1" fmla="val 50000"/>
            </a:avLst>
          </a:prstGeom>
          <a:noFill/>
          <a:ln w="9525" algn="ctr">
            <a:solidFill>
              <a:srgbClr val="FF0000"/>
            </a:solidFill>
            <a:round/>
            <a:headEnd/>
            <a:tailEnd type="arrow" w="med" len="med"/>
          </a:ln>
        </p:spPr>
      </p:cxnSp>
      <p:cxnSp>
        <p:nvCxnSpPr>
          <p:cNvPr id="10253" name="Curved Connector 13"/>
          <p:cNvCxnSpPr>
            <a:cxnSpLocks noChangeShapeType="1"/>
          </p:cNvCxnSpPr>
          <p:nvPr/>
        </p:nvCxnSpPr>
        <p:spPr bwMode="auto">
          <a:xfrm>
            <a:off x="5676900" y="1938338"/>
            <a:ext cx="2043113" cy="271462"/>
          </a:xfrm>
          <a:prstGeom prst="curvedConnector3">
            <a:avLst>
              <a:gd name="adj1" fmla="val 50000"/>
            </a:avLst>
          </a:prstGeom>
          <a:noFill/>
          <a:ln w="9525" algn="ctr">
            <a:solidFill>
              <a:srgbClr val="FF0000"/>
            </a:solidFill>
            <a:round/>
            <a:headEnd/>
            <a:tailEnd type="arrow" w="med" len="med"/>
          </a:ln>
        </p:spPr>
      </p:cxnSp>
      <p:cxnSp>
        <p:nvCxnSpPr>
          <p:cNvPr id="10254" name="Curved Connector 14"/>
          <p:cNvCxnSpPr>
            <a:cxnSpLocks noChangeShapeType="1"/>
          </p:cNvCxnSpPr>
          <p:nvPr/>
        </p:nvCxnSpPr>
        <p:spPr bwMode="auto">
          <a:xfrm>
            <a:off x="5791200" y="1938338"/>
            <a:ext cx="1928813" cy="609600"/>
          </a:xfrm>
          <a:prstGeom prst="curvedConnector3">
            <a:avLst>
              <a:gd name="adj1" fmla="val 50000"/>
            </a:avLst>
          </a:prstGeom>
          <a:noFill/>
          <a:ln w="952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srcRect/>
          <a:stretch>
            <a:fillRect/>
          </a:stretch>
        </p:blipFill>
        <p:spPr bwMode="auto">
          <a:xfrm>
            <a:off x="5562600" y="3200400"/>
            <a:ext cx="3124200" cy="2084388"/>
          </a:xfrm>
          <a:prstGeom prst="rect">
            <a:avLst/>
          </a:prstGeom>
          <a:noFill/>
          <a:ln w="9525">
            <a:noFill/>
            <a:miter lim="800000"/>
            <a:headEnd/>
            <a:tailEnd/>
          </a:ln>
        </p:spPr>
      </p:pic>
      <p:sp>
        <p:nvSpPr>
          <p:cNvPr id="11267" name="Rectangle 3"/>
          <p:cNvSpPr>
            <a:spLocks noChangeArrowheads="1"/>
          </p:cNvSpPr>
          <p:nvPr/>
        </p:nvSpPr>
        <p:spPr bwMode="auto">
          <a:xfrm>
            <a:off x="304800" y="228600"/>
            <a:ext cx="8382000" cy="2959100"/>
          </a:xfrm>
          <a:prstGeom prst="rect">
            <a:avLst/>
          </a:prstGeom>
          <a:noFill/>
          <a:ln w="9525">
            <a:noFill/>
            <a:miter lim="800000"/>
            <a:headEnd/>
            <a:tailEnd/>
          </a:ln>
        </p:spPr>
        <p:txBody>
          <a:bodyPr>
            <a:spAutoFit/>
          </a:bodyPr>
          <a:lstStyle/>
          <a:p>
            <a:pPr algn="just">
              <a:lnSpc>
                <a:spcPct val="150000"/>
              </a:lnSpc>
            </a:pPr>
            <a:r>
              <a:rPr lang="en-US" sz="3200" b="0">
                <a:latin typeface="Times New Roman" pitchFamily="18" charset="0"/>
                <a:cs typeface="Times New Roman" pitchFamily="18" charset="0"/>
              </a:rPr>
              <a:t>The law in Europe requires that all animals and birds must undergo </a:t>
            </a:r>
            <a:r>
              <a:rPr lang="en-US" sz="3200" b="0" u="sng">
                <a:latin typeface="Times New Roman" pitchFamily="18" charset="0"/>
                <a:cs typeface="Times New Roman" pitchFamily="18" charset="0"/>
              </a:rPr>
              <a:t>pre-slaughtering methods</a:t>
            </a:r>
            <a:r>
              <a:rPr lang="en-US" sz="3200" b="0">
                <a:latin typeface="Times New Roman" pitchFamily="18" charset="0"/>
                <a:cs typeface="Times New Roman" pitchFamily="18" charset="0"/>
              </a:rPr>
              <a:t> (i.e. stunned) to render them, </a:t>
            </a:r>
            <a:r>
              <a:rPr lang="en-US" sz="3200" b="0">
                <a:solidFill>
                  <a:srgbClr val="FF0000"/>
                </a:solidFill>
                <a:latin typeface="Times New Roman" pitchFamily="18" charset="0"/>
                <a:cs typeface="Times New Roman" pitchFamily="18" charset="0"/>
              </a:rPr>
              <a:t>as they claimed, </a:t>
            </a:r>
            <a:r>
              <a:rPr lang="en-US" sz="3200" b="0">
                <a:latin typeface="Times New Roman" pitchFamily="18" charset="0"/>
                <a:cs typeface="Times New Roman" pitchFamily="18" charset="0"/>
              </a:rPr>
              <a:t>unconscious or dead before they bleed</a:t>
            </a:r>
            <a:r>
              <a:rPr lang="ar-KW" sz="3200" b="0">
                <a:latin typeface="Times New Roman" pitchFamily="18" charset="0"/>
                <a:cs typeface="Times New Roman" pitchFamily="18" charset="0"/>
              </a:rPr>
              <a:t>*</a:t>
            </a:r>
            <a:r>
              <a:rPr lang="en-US" sz="3200" b="0">
                <a:latin typeface="Times New Roman" pitchFamily="18" charset="0"/>
                <a:cs typeface="Times New Roman" pitchFamily="18" charset="0"/>
              </a:rPr>
              <a:t>.</a:t>
            </a:r>
          </a:p>
        </p:txBody>
      </p:sp>
      <p:sp>
        <p:nvSpPr>
          <p:cNvPr id="11268" name="Rectangle 3"/>
          <p:cNvSpPr>
            <a:spLocks noChangeArrowheads="1"/>
          </p:cNvSpPr>
          <p:nvPr/>
        </p:nvSpPr>
        <p:spPr bwMode="auto">
          <a:xfrm>
            <a:off x="381000" y="5845175"/>
            <a:ext cx="8382000" cy="739775"/>
          </a:xfrm>
          <a:prstGeom prst="rect">
            <a:avLst/>
          </a:prstGeom>
          <a:noFill/>
          <a:ln w="9525">
            <a:noFill/>
            <a:miter lim="800000"/>
            <a:headEnd/>
            <a:tailEnd/>
          </a:ln>
        </p:spPr>
        <p:txBody>
          <a:bodyPr anchor="ctr">
            <a:spAutoFit/>
          </a:bodyPr>
          <a:lstStyle/>
          <a:p>
            <a:pPr algn="just" eaLnBrk="0" hangingPunct="0"/>
            <a:r>
              <a:rPr lang="en-US" sz="1400" b="0">
                <a:latin typeface="Times New Roman" pitchFamily="18" charset="0"/>
                <a:cs typeface="Times New Roman" pitchFamily="18" charset="0"/>
              </a:rPr>
              <a:t>*V. Sante, G. Le Pottier, T. Astruc, M. Mouchonie`re, and X. Fernandez (2000). Effect of Stunning Current Frequency on Carcass Downgrading and Meat Quality of Turkey. Poultry Science 79:1208–1214.</a:t>
            </a:r>
          </a:p>
          <a:p>
            <a:pPr algn="just" eaLnBrk="0" hangingPunct="0"/>
            <a:r>
              <a:rPr lang="en-US" sz="1400" b="0">
                <a:solidFill>
                  <a:srgbClr val="FF3300"/>
                </a:solidFill>
                <a:latin typeface="Times New Roman" pitchFamily="18" charset="0"/>
                <a:cs typeface="Times New Roman" pitchFamily="18" charset="0"/>
              </a:rPr>
              <a:t>**HAS = Human Slaughter Association (has.org.uk)</a:t>
            </a:r>
          </a:p>
        </p:txBody>
      </p:sp>
      <p:sp>
        <p:nvSpPr>
          <p:cNvPr id="5" name="Rectangle 3"/>
          <p:cNvSpPr>
            <a:spLocks noChangeArrowheads="1"/>
          </p:cNvSpPr>
          <p:nvPr/>
        </p:nvSpPr>
        <p:spPr bwMode="auto">
          <a:xfrm>
            <a:off x="304800" y="3505200"/>
            <a:ext cx="5257800" cy="1754188"/>
          </a:xfrm>
          <a:prstGeom prst="rect">
            <a:avLst/>
          </a:prstGeom>
          <a:noFill/>
          <a:ln w="9525">
            <a:solidFill>
              <a:srgbClr val="FF0000"/>
            </a:solidFill>
            <a:miter lim="800000"/>
            <a:headEnd/>
            <a:tailEnd/>
          </a:ln>
        </p:spPr>
        <p:txBody>
          <a:bodyPr>
            <a:spAutoFit/>
          </a:bodyPr>
          <a:lstStyle/>
          <a:p>
            <a:pPr algn="just">
              <a:lnSpc>
                <a:spcPct val="150000"/>
              </a:lnSpc>
            </a:pPr>
            <a:r>
              <a:rPr lang="en-US" sz="2400" b="0">
                <a:latin typeface="Times New Roman" pitchFamily="18" charset="0"/>
                <a:cs typeface="Times New Roman" pitchFamily="18" charset="0"/>
              </a:rPr>
              <a:t>Lately, there is a call from </a:t>
            </a:r>
            <a:r>
              <a:rPr lang="en-US" sz="2400" b="0">
                <a:solidFill>
                  <a:srgbClr val="FF3300"/>
                </a:solidFill>
                <a:latin typeface="Times New Roman" pitchFamily="18" charset="0"/>
                <a:cs typeface="Times New Roman" pitchFamily="18" charset="0"/>
              </a:rPr>
              <a:t>HAS**</a:t>
            </a:r>
            <a:r>
              <a:rPr lang="en-US" sz="2400" b="0">
                <a:latin typeface="Times New Roman" pitchFamily="18" charset="0"/>
                <a:cs typeface="Times New Roman" pitchFamily="18" charset="0"/>
              </a:rPr>
              <a:t> for an effective stunning, i.e. complete death of birds before slaughter, i.e.</a:t>
            </a:r>
            <a:r>
              <a:rPr lang="ar-KW" sz="2400" b="0">
                <a:latin typeface="Times New Roman" pitchFamily="18" charset="0"/>
                <a:cs typeface="Times New Roman" pitchFamily="18" charset="0"/>
              </a:rPr>
              <a:t> </a:t>
            </a:r>
            <a:r>
              <a:rPr lang="en-US" sz="2400" b="0">
                <a:latin typeface="Times New Roman" pitchFamily="18" charset="0"/>
                <a:cs typeface="Times New Roman" pitchFamily="18" charset="0"/>
              </a:rPr>
              <a:t>stun-to-kill.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4448</Words>
  <Application>Microsoft Office PowerPoint</Application>
  <PresentationFormat>On-screen Show (4:3)</PresentationFormat>
  <Paragraphs>265</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Slide 1</vt:lpstr>
      <vt:lpstr>" In The Name of Allah, The Most Beneficent, The Most Merciful"   Concepts on stunning of animals and birds  By: Dr. Hani M. Al-Mazeedi </vt:lpstr>
      <vt:lpstr>Scope</vt:lpstr>
      <vt:lpstr>Slide 4</vt:lpstr>
      <vt:lpstr>Slide 5</vt:lpstr>
      <vt:lpstr>Outline</vt:lpstr>
      <vt:lpstr>Introduction</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Conclusions</vt:lpstr>
      <vt:lpstr>Recommendations</vt:lpstr>
      <vt:lpstr>Finally</vt:lpstr>
      <vt:lpstr>Slide 63</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25</cp:revision>
  <dcterms:created xsi:type="dcterms:W3CDTF">2018-03-23T13:26:30Z</dcterms:created>
  <dcterms:modified xsi:type="dcterms:W3CDTF">2019-07-03T12:19:56Z</dcterms:modified>
</cp:coreProperties>
</file>